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71" r:id="rId4"/>
    <p:sldId id="259" r:id="rId5"/>
    <p:sldId id="274" r:id="rId6"/>
    <p:sldId id="267" r:id="rId7"/>
    <p:sldId id="260" r:id="rId8"/>
    <p:sldId id="261" r:id="rId9"/>
    <p:sldId id="266" r:id="rId10"/>
    <p:sldId id="280" r:id="rId11"/>
    <p:sldId id="269" r:id="rId12"/>
    <p:sldId id="273" r:id="rId13"/>
    <p:sldId id="262" r:id="rId14"/>
    <p:sldId id="268" r:id="rId15"/>
    <p:sldId id="263" r:id="rId16"/>
    <p:sldId id="264" r:id="rId17"/>
    <p:sldId id="278" r:id="rId18"/>
    <p:sldId id="279"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DAC6"/>
    <a:srgbClr val="DD0C47"/>
    <a:srgbClr val="FFEC38"/>
    <a:srgbClr val="C0E744"/>
    <a:srgbClr val="D78DE4"/>
    <a:srgbClr val="FF87AB"/>
    <a:srgbClr val="FAA31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45" autoAdjust="0"/>
    <p:restoredTop sz="94660"/>
  </p:normalViewPr>
  <p:slideViewPr>
    <p:cSldViewPr snapToGrid="0">
      <p:cViewPr varScale="1">
        <p:scale>
          <a:sx n="72" d="100"/>
          <a:sy n="72" d="100"/>
        </p:scale>
        <p:origin x="163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5F6C7B-F2D8-4013-B974-41DA9D7651C1}" type="datetimeFigureOut">
              <a:rPr lang="en-US" smtClean="0"/>
              <a:t>09/04/2022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5488B-04DA-4CB1-AE06-2B54C2A8F68D}" type="slidenum">
              <a:rPr lang="en-US" smtClean="0"/>
              <a:t>‹#›</a:t>
            </a:fld>
            <a:endParaRPr lang="en-US"/>
          </a:p>
        </p:txBody>
      </p:sp>
    </p:spTree>
    <p:extLst>
      <p:ext uri="{BB962C8B-B14F-4D97-AF65-F5344CB8AC3E}">
        <p14:creationId xmlns:p14="http://schemas.microsoft.com/office/powerpoint/2010/main" val="229424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5F6C7B-F2D8-4013-B974-41DA9D7651C1}" type="datetimeFigureOut">
              <a:rPr lang="en-US" smtClean="0"/>
              <a:t>09/04/2022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5488B-04DA-4CB1-AE06-2B54C2A8F68D}" type="slidenum">
              <a:rPr lang="en-US" smtClean="0"/>
              <a:t>‹#›</a:t>
            </a:fld>
            <a:endParaRPr lang="en-US"/>
          </a:p>
        </p:txBody>
      </p:sp>
    </p:spTree>
    <p:extLst>
      <p:ext uri="{BB962C8B-B14F-4D97-AF65-F5344CB8AC3E}">
        <p14:creationId xmlns:p14="http://schemas.microsoft.com/office/powerpoint/2010/main" val="244955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5F6C7B-F2D8-4013-B974-41DA9D7651C1}" type="datetimeFigureOut">
              <a:rPr lang="en-US" smtClean="0"/>
              <a:t>09/04/2022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5488B-04DA-4CB1-AE06-2B54C2A8F68D}" type="slidenum">
              <a:rPr lang="en-US" smtClean="0"/>
              <a:t>‹#›</a:t>
            </a:fld>
            <a:endParaRPr lang="en-US"/>
          </a:p>
        </p:txBody>
      </p:sp>
    </p:spTree>
    <p:extLst>
      <p:ext uri="{BB962C8B-B14F-4D97-AF65-F5344CB8AC3E}">
        <p14:creationId xmlns:p14="http://schemas.microsoft.com/office/powerpoint/2010/main" val="2706471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5F6C7B-F2D8-4013-B974-41DA9D7651C1}" type="datetimeFigureOut">
              <a:rPr lang="en-US" smtClean="0"/>
              <a:t>09/04/2022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5488B-04DA-4CB1-AE06-2B54C2A8F68D}" type="slidenum">
              <a:rPr lang="en-US" smtClean="0"/>
              <a:t>‹#›</a:t>
            </a:fld>
            <a:endParaRPr lang="en-US"/>
          </a:p>
        </p:txBody>
      </p:sp>
    </p:spTree>
    <p:extLst>
      <p:ext uri="{BB962C8B-B14F-4D97-AF65-F5344CB8AC3E}">
        <p14:creationId xmlns:p14="http://schemas.microsoft.com/office/powerpoint/2010/main" val="197451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5F6C7B-F2D8-4013-B974-41DA9D7651C1}" type="datetimeFigureOut">
              <a:rPr lang="en-US" smtClean="0"/>
              <a:t>09/04/2022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5488B-04DA-4CB1-AE06-2B54C2A8F68D}" type="slidenum">
              <a:rPr lang="en-US" smtClean="0"/>
              <a:t>‹#›</a:t>
            </a:fld>
            <a:endParaRPr lang="en-US"/>
          </a:p>
        </p:txBody>
      </p:sp>
    </p:spTree>
    <p:extLst>
      <p:ext uri="{BB962C8B-B14F-4D97-AF65-F5344CB8AC3E}">
        <p14:creationId xmlns:p14="http://schemas.microsoft.com/office/powerpoint/2010/main" val="3252021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5F6C7B-F2D8-4013-B974-41DA9D7651C1}" type="datetimeFigureOut">
              <a:rPr lang="en-US" smtClean="0"/>
              <a:t>09/04/2022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5488B-04DA-4CB1-AE06-2B54C2A8F68D}" type="slidenum">
              <a:rPr lang="en-US" smtClean="0"/>
              <a:t>‹#›</a:t>
            </a:fld>
            <a:endParaRPr lang="en-US"/>
          </a:p>
        </p:txBody>
      </p:sp>
    </p:spTree>
    <p:extLst>
      <p:ext uri="{BB962C8B-B14F-4D97-AF65-F5344CB8AC3E}">
        <p14:creationId xmlns:p14="http://schemas.microsoft.com/office/powerpoint/2010/main" val="730627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5F6C7B-F2D8-4013-B974-41DA9D7651C1}" type="datetimeFigureOut">
              <a:rPr lang="en-US" smtClean="0"/>
              <a:t>09/04/2022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75488B-04DA-4CB1-AE06-2B54C2A8F68D}" type="slidenum">
              <a:rPr lang="en-US" smtClean="0"/>
              <a:t>‹#›</a:t>
            </a:fld>
            <a:endParaRPr lang="en-US"/>
          </a:p>
        </p:txBody>
      </p:sp>
    </p:spTree>
    <p:extLst>
      <p:ext uri="{BB962C8B-B14F-4D97-AF65-F5344CB8AC3E}">
        <p14:creationId xmlns:p14="http://schemas.microsoft.com/office/powerpoint/2010/main" val="4173401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5F6C7B-F2D8-4013-B974-41DA9D7651C1}" type="datetimeFigureOut">
              <a:rPr lang="en-US" smtClean="0"/>
              <a:t>09/04/2022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75488B-04DA-4CB1-AE06-2B54C2A8F68D}" type="slidenum">
              <a:rPr lang="en-US" smtClean="0"/>
              <a:t>‹#›</a:t>
            </a:fld>
            <a:endParaRPr lang="en-US"/>
          </a:p>
        </p:txBody>
      </p:sp>
    </p:spTree>
    <p:extLst>
      <p:ext uri="{BB962C8B-B14F-4D97-AF65-F5344CB8AC3E}">
        <p14:creationId xmlns:p14="http://schemas.microsoft.com/office/powerpoint/2010/main" val="1388051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5F6C7B-F2D8-4013-B974-41DA9D7651C1}" type="datetimeFigureOut">
              <a:rPr lang="en-US" smtClean="0"/>
              <a:t>09/04/2022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75488B-04DA-4CB1-AE06-2B54C2A8F68D}" type="slidenum">
              <a:rPr lang="en-US" smtClean="0"/>
              <a:t>‹#›</a:t>
            </a:fld>
            <a:endParaRPr lang="en-US"/>
          </a:p>
        </p:txBody>
      </p:sp>
    </p:spTree>
    <p:extLst>
      <p:ext uri="{BB962C8B-B14F-4D97-AF65-F5344CB8AC3E}">
        <p14:creationId xmlns:p14="http://schemas.microsoft.com/office/powerpoint/2010/main" val="3266592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5F6C7B-F2D8-4013-B974-41DA9D7651C1}" type="datetimeFigureOut">
              <a:rPr lang="en-US" smtClean="0"/>
              <a:t>09/04/2022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5488B-04DA-4CB1-AE06-2B54C2A8F68D}" type="slidenum">
              <a:rPr lang="en-US" smtClean="0"/>
              <a:t>‹#›</a:t>
            </a:fld>
            <a:endParaRPr lang="en-US"/>
          </a:p>
        </p:txBody>
      </p:sp>
    </p:spTree>
    <p:extLst>
      <p:ext uri="{BB962C8B-B14F-4D97-AF65-F5344CB8AC3E}">
        <p14:creationId xmlns:p14="http://schemas.microsoft.com/office/powerpoint/2010/main" val="411083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5F6C7B-F2D8-4013-B974-41DA9D7651C1}" type="datetimeFigureOut">
              <a:rPr lang="en-US" smtClean="0"/>
              <a:t>09/04/2022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5488B-04DA-4CB1-AE06-2B54C2A8F68D}" type="slidenum">
              <a:rPr lang="en-US" smtClean="0"/>
              <a:t>‹#›</a:t>
            </a:fld>
            <a:endParaRPr lang="en-US"/>
          </a:p>
        </p:txBody>
      </p:sp>
    </p:spTree>
    <p:extLst>
      <p:ext uri="{BB962C8B-B14F-4D97-AF65-F5344CB8AC3E}">
        <p14:creationId xmlns:p14="http://schemas.microsoft.com/office/powerpoint/2010/main" val="2204255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F6C7B-F2D8-4013-B974-41DA9D7651C1}" type="datetimeFigureOut">
              <a:rPr lang="en-US" smtClean="0"/>
              <a:t>09/04/2022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5488B-04DA-4CB1-AE06-2B54C2A8F68D}" type="slidenum">
              <a:rPr lang="en-US" smtClean="0"/>
              <a:t>‹#›</a:t>
            </a:fld>
            <a:endParaRPr lang="en-US"/>
          </a:p>
        </p:txBody>
      </p:sp>
    </p:spTree>
    <p:extLst>
      <p:ext uri="{BB962C8B-B14F-4D97-AF65-F5344CB8AC3E}">
        <p14:creationId xmlns:p14="http://schemas.microsoft.com/office/powerpoint/2010/main" val="1763040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0.tiff"/><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volunteers.leonschools.net/Volunteers/"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killearnlakespto.org/"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80419" y="5082337"/>
            <a:ext cx="6414654" cy="1169551"/>
          </a:xfrm>
          <a:prstGeom prst="rect">
            <a:avLst/>
          </a:prstGeom>
          <a:noFill/>
        </p:spPr>
        <p:txBody>
          <a:bodyPr wrap="square" rtlCol="0">
            <a:spAutoFit/>
          </a:bodyPr>
          <a:lstStyle/>
          <a:p>
            <a:pPr algn="ctr"/>
            <a:r>
              <a:rPr lang="en-US" sz="3500" dirty="0">
                <a:solidFill>
                  <a:schemeClr val="bg1"/>
                </a:solidFill>
                <a:latin typeface="KG Miss Kindergarten" panose="02000000000000000000" pitchFamily="2" charset="77"/>
                <a:cs typeface="Arial" panose="020B0604020202020204" pitchFamily="34" charset="0"/>
              </a:rPr>
              <a:t>Killearn Lakes Elementary</a:t>
            </a:r>
          </a:p>
          <a:p>
            <a:pPr algn="ctr"/>
            <a:r>
              <a:rPr lang="en-US" sz="3500" dirty="0">
                <a:solidFill>
                  <a:schemeClr val="bg1"/>
                </a:solidFill>
                <a:latin typeface="KG Miss Kindergarten" panose="02000000000000000000" pitchFamily="2" charset="77"/>
                <a:cs typeface="Arial" panose="020B0604020202020204" pitchFamily="34" charset="0"/>
              </a:rPr>
              <a:t>Open House 2022</a:t>
            </a:r>
          </a:p>
        </p:txBody>
      </p:sp>
      <p:sp>
        <p:nvSpPr>
          <p:cNvPr id="2" name="Rectangle 1">
            <a:extLst>
              <a:ext uri="{FF2B5EF4-FFF2-40B4-BE49-F238E27FC236}">
                <a16:creationId xmlns:a16="http://schemas.microsoft.com/office/drawing/2014/main" id="{ED1F95D1-883E-BE4E-9A38-645C579CA0DA}"/>
              </a:ext>
            </a:extLst>
          </p:cNvPr>
          <p:cNvSpPr/>
          <p:nvPr/>
        </p:nvSpPr>
        <p:spPr>
          <a:xfrm>
            <a:off x="115747" y="81023"/>
            <a:ext cx="8889357" cy="3808071"/>
          </a:xfrm>
          <a:prstGeom prst="rect">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789AC3A-E232-4946-AE9A-A232A37ED55C}"/>
              </a:ext>
            </a:extLst>
          </p:cNvPr>
          <p:cNvSpPr txBox="1"/>
          <p:nvPr/>
        </p:nvSpPr>
        <p:spPr>
          <a:xfrm>
            <a:off x="300166" y="73574"/>
            <a:ext cx="8775159" cy="1862048"/>
          </a:xfrm>
          <a:prstGeom prst="rect">
            <a:avLst/>
          </a:prstGeom>
          <a:noFill/>
        </p:spPr>
        <p:txBody>
          <a:bodyPr wrap="none" rtlCol="0">
            <a:spAutoFit/>
          </a:bodyPr>
          <a:lstStyle/>
          <a:p>
            <a:r>
              <a:rPr lang="en-US" sz="11500" dirty="0">
                <a:solidFill>
                  <a:srgbClr val="69DAC6"/>
                </a:solidFill>
                <a:latin typeface="MTF Jumpin' Jack" pitchFamily="2" charset="77"/>
                <a:ea typeface="BabblingElliott Medium" panose="02000603000000000000" pitchFamily="2" charset="0"/>
              </a:rPr>
              <a:t>W</a:t>
            </a:r>
            <a:r>
              <a:rPr lang="en-US" sz="11500" dirty="0">
                <a:solidFill>
                  <a:srgbClr val="C0E744"/>
                </a:solidFill>
                <a:latin typeface="MTF Jumpin' Jack" pitchFamily="2" charset="77"/>
                <a:ea typeface="BabblingElliott Medium" panose="02000603000000000000" pitchFamily="2" charset="0"/>
              </a:rPr>
              <a:t>e</a:t>
            </a:r>
            <a:r>
              <a:rPr lang="en-US" sz="11500" dirty="0">
                <a:solidFill>
                  <a:srgbClr val="FFEC38"/>
                </a:solidFill>
                <a:latin typeface="MTF Jumpin' Jack" pitchFamily="2" charset="77"/>
                <a:ea typeface="BabblingElliott Medium" panose="02000603000000000000" pitchFamily="2" charset="0"/>
              </a:rPr>
              <a:t>l</a:t>
            </a:r>
            <a:r>
              <a:rPr lang="en-US" sz="11500" dirty="0">
                <a:solidFill>
                  <a:srgbClr val="FAA31B"/>
                </a:solidFill>
                <a:latin typeface="MTF Jumpin' Jack" pitchFamily="2" charset="77"/>
                <a:ea typeface="BabblingElliott Medium" panose="02000603000000000000" pitchFamily="2" charset="0"/>
              </a:rPr>
              <a:t>c</a:t>
            </a:r>
            <a:r>
              <a:rPr lang="en-US" sz="11500" dirty="0">
                <a:solidFill>
                  <a:srgbClr val="FF87AB"/>
                </a:solidFill>
                <a:latin typeface="MTF Jumpin' Jack" pitchFamily="2" charset="77"/>
                <a:ea typeface="BabblingElliott Medium" panose="02000603000000000000" pitchFamily="2" charset="0"/>
              </a:rPr>
              <a:t>o</a:t>
            </a:r>
            <a:r>
              <a:rPr lang="en-US" sz="11500" dirty="0">
                <a:solidFill>
                  <a:srgbClr val="DD0C47"/>
                </a:solidFill>
                <a:latin typeface="MTF Jumpin' Jack" pitchFamily="2" charset="77"/>
                <a:ea typeface="BabblingElliott Medium" panose="02000603000000000000" pitchFamily="2" charset="0"/>
              </a:rPr>
              <a:t>m</a:t>
            </a:r>
            <a:r>
              <a:rPr lang="en-US" sz="11500" dirty="0">
                <a:solidFill>
                  <a:srgbClr val="D78DE4"/>
                </a:solidFill>
                <a:latin typeface="MTF Jumpin' Jack" pitchFamily="2" charset="77"/>
                <a:ea typeface="BabblingElliott Medium" panose="02000603000000000000" pitchFamily="2" charset="0"/>
              </a:rPr>
              <a:t>e</a:t>
            </a:r>
            <a:endParaRPr lang="en-US" sz="11500" dirty="0">
              <a:solidFill>
                <a:schemeClr val="bg1">
                  <a:lumMod val="95000"/>
                </a:schemeClr>
              </a:solidFill>
              <a:latin typeface="MTF Jumpin' Jack" pitchFamily="2" charset="77"/>
              <a:ea typeface="BabblingElliott Medium" panose="02000603000000000000" pitchFamily="2" charset="0"/>
            </a:endParaRPr>
          </a:p>
        </p:txBody>
      </p:sp>
      <p:sp>
        <p:nvSpPr>
          <p:cNvPr id="5" name="TextBox 4">
            <a:extLst>
              <a:ext uri="{FF2B5EF4-FFF2-40B4-BE49-F238E27FC236}">
                <a16:creationId xmlns:a16="http://schemas.microsoft.com/office/drawing/2014/main" id="{12D6DA74-1F98-0142-920D-B2B3F652E103}"/>
              </a:ext>
            </a:extLst>
          </p:cNvPr>
          <p:cNvSpPr txBox="1"/>
          <p:nvPr/>
        </p:nvSpPr>
        <p:spPr>
          <a:xfrm>
            <a:off x="156091" y="2623668"/>
            <a:ext cx="9063308" cy="1862048"/>
          </a:xfrm>
          <a:prstGeom prst="rect">
            <a:avLst/>
          </a:prstGeom>
          <a:noFill/>
          <a:effectLst>
            <a:outerShdw blurRad="50800" dist="50800" dir="5400000" sx="8000" sy="8000" algn="ctr" rotWithShape="0">
              <a:srgbClr val="69DAC6"/>
            </a:outerShdw>
          </a:effectLst>
        </p:spPr>
        <p:txBody>
          <a:bodyPr wrap="square" rtlCol="0">
            <a:spAutoFit/>
          </a:bodyPr>
          <a:lstStyle/>
          <a:p>
            <a:pPr algn="ctr"/>
            <a:r>
              <a:rPr lang="en-US" sz="11500" dirty="0">
                <a:solidFill>
                  <a:schemeClr val="bg1">
                    <a:lumMod val="95000"/>
                  </a:schemeClr>
                </a:solidFill>
                <a:effectLst>
                  <a:outerShdw blurRad="50800" dist="38100" dir="2700000" algn="tl" rotWithShape="0">
                    <a:srgbClr val="69DAC6"/>
                  </a:outerShdw>
                </a:effectLst>
                <a:latin typeface="KG Always A Good Time" panose="02000505000000020003" pitchFamily="2" charset="77"/>
                <a:ea typeface="BabblingElliott Medium" panose="02000603000000000000" pitchFamily="2" charset="0"/>
              </a:rPr>
              <a:t>First </a:t>
            </a:r>
            <a:r>
              <a:rPr lang="en-US" sz="11500" dirty="0">
                <a:ln w="38100">
                  <a:noFill/>
                </a:ln>
                <a:solidFill>
                  <a:schemeClr val="bg1">
                    <a:lumMod val="95000"/>
                  </a:schemeClr>
                </a:solidFill>
                <a:effectLst>
                  <a:outerShdw blurRad="50800" dist="38100" dir="2700000" algn="tl" rotWithShape="0">
                    <a:srgbClr val="69DAC6"/>
                  </a:outerShdw>
                </a:effectLst>
                <a:latin typeface="KG Always A Good Time" panose="02000505000000020003" pitchFamily="2" charset="77"/>
                <a:ea typeface="BabblingElliott Medium" panose="02000603000000000000" pitchFamily="2" charset="0"/>
              </a:rPr>
              <a:t>Grade</a:t>
            </a:r>
          </a:p>
        </p:txBody>
      </p:sp>
      <p:sp>
        <p:nvSpPr>
          <p:cNvPr id="6" name="TextBox 5">
            <a:extLst>
              <a:ext uri="{FF2B5EF4-FFF2-40B4-BE49-F238E27FC236}">
                <a16:creationId xmlns:a16="http://schemas.microsoft.com/office/drawing/2014/main" id="{6167692B-EF7C-0F47-8E29-F0DAA8719923}"/>
              </a:ext>
            </a:extLst>
          </p:cNvPr>
          <p:cNvSpPr txBox="1"/>
          <p:nvPr/>
        </p:nvSpPr>
        <p:spPr>
          <a:xfrm>
            <a:off x="4087925" y="1770659"/>
            <a:ext cx="968150" cy="923330"/>
          </a:xfrm>
          <a:prstGeom prst="rect">
            <a:avLst/>
          </a:prstGeom>
          <a:noFill/>
        </p:spPr>
        <p:txBody>
          <a:bodyPr wrap="none" rtlCol="0">
            <a:spAutoFit/>
          </a:bodyPr>
          <a:lstStyle/>
          <a:p>
            <a:r>
              <a:rPr lang="en-US" sz="5400" dirty="0">
                <a:solidFill>
                  <a:schemeClr val="bg1"/>
                </a:solidFill>
                <a:latin typeface="KG Miss Kindergarten" panose="02000000000000000000" pitchFamily="2" charset="77"/>
              </a:rPr>
              <a:t>to</a:t>
            </a:r>
          </a:p>
        </p:txBody>
      </p:sp>
    </p:spTree>
    <p:extLst>
      <p:ext uri="{BB962C8B-B14F-4D97-AF65-F5344CB8AC3E}">
        <p14:creationId xmlns:p14="http://schemas.microsoft.com/office/powerpoint/2010/main" val="2913282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83130"/>
            <a:ext cx="9144000" cy="1446550"/>
          </a:xfrm>
          <a:prstGeom prst="rect">
            <a:avLst/>
          </a:prstGeom>
          <a:noFill/>
        </p:spPr>
        <p:txBody>
          <a:bodyPr wrap="square">
            <a:spAutoFit/>
          </a:bodyPr>
          <a:lstStyle/>
          <a:p>
            <a:pPr algn="ctr"/>
            <a:r>
              <a:rPr lang="en-US" sz="8800" dirty="0">
                <a:solidFill>
                  <a:srgbClr val="69DAC6"/>
                </a:solidFill>
                <a:latin typeface="MTF Jumpin' Jack" pitchFamily="2" charset="77"/>
                <a:ea typeface="BabblingElliott Medium" panose="02000603000000000000" pitchFamily="2" charset="0"/>
              </a:rPr>
              <a:t>s</a:t>
            </a:r>
            <a:r>
              <a:rPr lang="en-US" sz="8800" dirty="0">
                <a:solidFill>
                  <a:srgbClr val="C0E744"/>
                </a:solidFill>
                <a:latin typeface="MTF Jumpin' Jack" pitchFamily="2" charset="77"/>
                <a:ea typeface="BabblingElliott Medium" panose="02000603000000000000" pitchFamily="2" charset="0"/>
              </a:rPr>
              <a:t>t</a:t>
            </a:r>
            <a:r>
              <a:rPr lang="en-US" sz="8800" dirty="0">
                <a:solidFill>
                  <a:srgbClr val="FFEC38"/>
                </a:solidFill>
                <a:latin typeface="MTF Jumpin' Jack" pitchFamily="2" charset="77"/>
                <a:ea typeface="BabblingElliott Medium" panose="02000603000000000000" pitchFamily="2" charset="0"/>
              </a:rPr>
              <a:t>a</a:t>
            </a:r>
            <a:r>
              <a:rPr lang="en-US" sz="8800" dirty="0">
                <a:solidFill>
                  <a:srgbClr val="FAA31B"/>
                </a:solidFill>
                <a:latin typeface="MTF Jumpin' Jack" pitchFamily="2" charset="77"/>
                <a:ea typeface="BabblingElliott Medium" panose="02000603000000000000" pitchFamily="2" charset="0"/>
              </a:rPr>
              <a:t>r</a:t>
            </a:r>
            <a:endParaRPr lang="en-US" sz="8800" dirty="0">
              <a:solidFill>
                <a:schemeClr val="bg1">
                  <a:lumMod val="95000"/>
                </a:schemeClr>
              </a:solidFill>
              <a:latin typeface="MTF Jumpin' Jack" pitchFamily="2" charset="77"/>
              <a:ea typeface="BabblingElliott Medium" panose="02000603000000000000" pitchFamily="2" charset="0"/>
            </a:endParaRPr>
          </a:p>
        </p:txBody>
      </p:sp>
      <p:pic>
        <p:nvPicPr>
          <p:cNvPr id="5" name="Picture 4" descr="Text&#10;&#10;Description automatically generated">
            <a:extLst>
              <a:ext uri="{FF2B5EF4-FFF2-40B4-BE49-F238E27FC236}">
                <a16:creationId xmlns:a16="http://schemas.microsoft.com/office/drawing/2014/main" id="{65D5BE94-5DA0-5C47-9332-503800EBE9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008" y="1886347"/>
            <a:ext cx="5567030" cy="4888523"/>
          </a:xfrm>
          <a:prstGeom prst="rect">
            <a:avLst/>
          </a:prstGeom>
        </p:spPr>
      </p:pic>
      <p:sp>
        <p:nvSpPr>
          <p:cNvPr id="6" name="Rectangle 5">
            <a:extLst>
              <a:ext uri="{FF2B5EF4-FFF2-40B4-BE49-F238E27FC236}">
                <a16:creationId xmlns:a16="http://schemas.microsoft.com/office/drawing/2014/main" id="{D72C2750-43DE-5D43-BE55-0B51B1A182FC}"/>
              </a:ext>
            </a:extLst>
          </p:cNvPr>
          <p:cNvSpPr/>
          <p:nvPr/>
        </p:nvSpPr>
        <p:spPr>
          <a:xfrm>
            <a:off x="2016369" y="1886347"/>
            <a:ext cx="762000" cy="1182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F8E9236-7FD8-B44A-94C5-A912AA2CDED4}"/>
              </a:ext>
            </a:extLst>
          </p:cNvPr>
          <p:cNvSpPr/>
          <p:nvPr/>
        </p:nvSpPr>
        <p:spPr>
          <a:xfrm>
            <a:off x="585008" y="2051538"/>
            <a:ext cx="381000" cy="117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77F89E3-A596-8347-AD26-5D2CCAF80375}"/>
              </a:ext>
            </a:extLst>
          </p:cNvPr>
          <p:cNvSpPr/>
          <p:nvPr/>
        </p:nvSpPr>
        <p:spPr>
          <a:xfrm>
            <a:off x="1563929" y="3738945"/>
            <a:ext cx="381000" cy="117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676884-D669-4644-BE63-BC1E860BB680}"/>
              </a:ext>
            </a:extLst>
          </p:cNvPr>
          <p:cNvSpPr/>
          <p:nvPr/>
        </p:nvSpPr>
        <p:spPr>
          <a:xfrm>
            <a:off x="2266377" y="3903420"/>
            <a:ext cx="238538" cy="117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582E45-7E1D-9342-90A5-B73CD23B8646}"/>
              </a:ext>
            </a:extLst>
          </p:cNvPr>
          <p:cNvSpPr/>
          <p:nvPr/>
        </p:nvSpPr>
        <p:spPr>
          <a:xfrm>
            <a:off x="3989670" y="4295439"/>
            <a:ext cx="324422" cy="58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A4BF73-0A76-0045-A37F-437EC2239477}"/>
              </a:ext>
            </a:extLst>
          </p:cNvPr>
          <p:cNvSpPr/>
          <p:nvPr/>
        </p:nvSpPr>
        <p:spPr>
          <a:xfrm>
            <a:off x="727470" y="5556374"/>
            <a:ext cx="238538" cy="1172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B33C9B5-2F6E-F148-B4B6-58C9CAAF146F}"/>
              </a:ext>
            </a:extLst>
          </p:cNvPr>
          <p:cNvPicPr>
            <a:picLocks noChangeAspect="1"/>
          </p:cNvPicPr>
          <p:nvPr/>
        </p:nvPicPr>
        <p:blipFill>
          <a:blip r:embed="rId4"/>
          <a:stretch>
            <a:fillRect/>
          </a:stretch>
        </p:blipFill>
        <p:spPr>
          <a:xfrm>
            <a:off x="4130430" y="4883150"/>
            <a:ext cx="254000" cy="139700"/>
          </a:xfrm>
          <a:prstGeom prst="rect">
            <a:avLst/>
          </a:prstGeom>
        </p:spPr>
      </p:pic>
      <p:pic>
        <p:nvPicPr>
          <p:cNvPr id="15" name="Picture 14">
            <a:extLst>
              <a:ext uri="{FF2B5EF4-FFF2-40B4-BE49-F238E27FC236}">
                <a16:creationId xmlns:a16="http://schemas.microsoft.com/office/drawing/2014/main" id="{52175136-DC55-194E-97D8-08E83D519E3D}"/>
              </a:ext>
            </a:extLst>
          </p:cNvPr>
          <p:cNvPicPr>
            <a:picLocks noChangeAspect="1"/>
          </p:cNvPicPr>
          <p:nvPr/>
        </p:nvPicPr>
        <p:blipFill>
          <a:blip r:embed="rId4"/>
          <a:stretch>
            <a:fillRect/>
          </a:stretch>
        </p:blipFill>
        <p:spPr>
          <a:xfrm>
            <a:off x="3575599" y="5235575"/>
            <a:ext cx="254000" cy="139700"/>
          </a:xfrm>
          <a:prstGeom prst="rect">
            <a:avLst/>
          </a:prstGeom>
        </p:spPr>
      </p:pic>
      <p:pic>
        <p:nvPicPr>
          <p:cNvPr id="16" name="Picture 15">
            <a:extLst>
              <a:ext uri="{FF2B5EF4-FFF2-40B4-BE49-F238E27FC236}">
                <a16:creationId xmlns:a16="http://schemas.microsoft.com/office/drawing/2014/main" id="{8180B419-C943-A240-8CD8-8286932ACE35}"/>
              </a:ext>
            </a:extLst>
          </p:cNvPr>
          <p:cNvPicPr>
            <a:picLocks noChangeAspect="1"/>
          </p:cNvPicPr>
          <p:nvPr/>
        </p:nvPicPr>
        <p:blipFill>
          <a:blip r:embed="rId4"/>
          <a:stretch>
            <a:fillRect/>
          </a:stretch>
        </p:blipFill>
        <p:spPr>
          <a:xfrm>
            <a:off x="1006304" y="5370559"/>
            <a:ext cx="254000" cy="139700"/>
          </a:xfrm>
          <a:prstGeom prst="rect">
            <a:avLst/>
          </a:prstGeom>
        </p:spPr>
      </p:pic>
      <p:pic>
        <p:nvPicPr>
          <p:cNvPr id="17" name="Picture 16">
            <a:extLst>
              <a:ext uri="{FF2B5EF4-FFF2-40B4-BE49-F238E27FC236}">
                <a16:creationId xmlns:a16="http://schemas.microsoft.com/office/drawing/2014/main" id="{B6CC02F6-4A84-4240-AA8B-6997E2CA4A0A}"/>
              </a:ext>
            </a:extLst>
          </p:cNvPr>
          <p:cNvPicPr>
            <a:picLocks noChangeAspect="1"/>
          </p:cNvPicPr>
          <p:nvPr/>
        </p:nvPicPr>
        <p:blipFill>
          <a:blip r:embed="rId4"/>
          <a:stretch>
            <a:fillRect/>
          </a:stretch>
        </p:blipFill>
        <p:spPr>
          <a:xfrm>
            <a:off x="3735670" y="5558801"/>
            <a:ext cx="254000" cy="139700"/>
          </a:xfrm>
          <a:prstGeom prst="rect">
            <a:avLst/>
          </a:prstGeom>
        </p:spPr>
      </p:pic>
      <p:pic>
        <p:nvPicPr>
          <p:cNvPr id="18" name="Picture 17">
            <a:extLst>
              <a:ext uri="{FF2B5EF4-FFF2-40B4-BE49-F238E27FC236}">
                <a16:creationId xmlns:a16="http://schemas.microsoft.com/office/drawing/2014/main" id="{5A7DD00C-B79A-D541-B3FC-B3BE48066E89}"/>
              </a:ext>
            </a:extLst>
          </p:cNvPr>
          <p:cNvPicPr>
            <a:picLocks noChangeAspect="1"/>
          </p:cNvPicPr>
          <p:nvPr/>
        </p:nvPicPr>
        <p:blipFill>
          <a:blip r:embed="rId4"/>
          <a:stretch>
            <a:fillRect/>
          </a:stretch>
        </p:blipFill>
        <p:spPr>
          <a:xfrm>
            <a:off x="1867937" y="5686641"/>
            <a:ext cx="254000" cy="139700"/>
          </a:xfrm>
          <a:prstGeom prst="rect">
            <a:avLst/>
          </a:prstGeom>
        </p:spPr>
      </p:pic>
      <p:pic>
        <p:nvPicPr>
          <p:cNvPr id="19" name="Picture 18">
            <a:extLst>
              <a:ext uri="{FF2B5EF4-FFF2-40B4-BE49-F238E27FC236}">
                <a16:creationId xmlns:a16="http://schemas.microsoft.com/office/drawing/2014/main" id="{F0676373-CEDB-4C4A-A52C-12324EAFC47A}"/>
              </a:ext>
            </a:extLst>
          </p:cNvPr>
          <p:cNvPicPr>
            <a:picLocks noChangeAspect="1"/>
          </p:cNvPicPr>
          <p:nvPr/>
        </p:nvPicPr>
        <p:blipFill>
          <a:blip r:embed="rId4"/>
          <a:stretch>
            <a:fillRect/>
          </a:stretch>
        </p:blipFill>
        <p:spPr>
          <a:xfrm>
            <a:off x="1006304" y="5826341"/>
            <a:ext cx="254000" cy="139700"/>
          </a:xfrm>
          <a:prstGeom prst="rect">
            <a:avLst/>
          </a:prstGeom>
        </p:spPr>
      </p:pic>
      <p:pic>
        <p:nvPicPr>
          <p:cNvPr id="20" name="Picture 19">
            <a:extLst>
              <a:ext uri="{FF2B5EF4-FFF2-40B4-BE49-F238E27FC236}">
                <a16:creationId xmlns:a16="http://schemas.microsoft.com/office/drawing/2014/main" id="{D995499E-30E1-A743-853E-6F3D7D16529D}"/>
              </a:ext>
            </a:extLst>
          </p:cNvPr>
          <p:cNvPicPr>
            <a:picLocks noChangeAspect="1"/>
          </p:cNvPicPr>
          <p:nvPr/>
        </p:nvPicPr>
        <p:blipFill>
          <a:blip r:embed="rId4"/>
          <a:stretch>
            <a:fillRect/>
          </a:stretch>
        </p:blipFill>
        <p:spPr>
          <a:xfrm>
            <a:off x="2483483" y="5987473"/>
            <a:ext cx="254000" cy="139700"/>
          </a:xfrm>
          <a:prstGeom prst="rect">
            <a:avLst/>
          </a:prstGeom>
        </p:spPr>
      </p:pic>
      <p:pic>
        <p:nvPicPr>
          <p:cNvPr id="21" name="Picture 20">
            <a:extLst>
              <a:ext uri="{FF2B5EF4-FFF2-40B4-BE49-F238E27FC236}">
                <a16:creationId xmlns:a16="http://schemas.microsoft.com/office/drawing/2014/main" id="{45FC7D21-B3E9-394D-BD90-7B3E8B618AE3}"/>
              </a:ext>
            </a:extLst>
          </p:cNvPr>
          <p:cNvPicPr>
            <a:picLocks noChangeAspect="1"/>
          </p:cNvPicPr>
          <p:nvPr/>
        </p:nvPicPr>
        <p:blipFill>
          <a:blip r:embed="rId4"/>
          <a:stretch>
            <a:fillRect/>
          </a:stretch>
        </p:blipFill>
        <p:spPr>
          <a:xfrm>
            <a:off x="5175799" y="5966041"/>
            <a:ext cx="254000" cy="139700"/>
          </a:xfrm>
          <a:prstGeom prst="rect">
            <a:avLst/>
          </a:prstGeom>
        </p:spPr>
      </p:pic>
      <p:pic>
        <p:nvPicPr>
          <p:cNvPr id="22" name="Picture 21">
            <a:extLst>
              <a:ext uri="{FF2B5EF4-FFF2-40B4-BE49-F238E27FC236}">
                <a16:creationId xmlns:a16="http://schemas.microsoft.com/office/drawing/2014/main" id="{47C37031-5F50-054D-A223-3148022646C6}"/>
              </a:ext>
            </a:extLst>
          </p:cNvPr>
          <p:cNvPicPr>
            <a:picLocks noChangeAspect="1"/>
          </p:cNvPicPr>
          <p:nvPr/>
        </p:nvPicPr>
        <p:blipFill>
          <a:blip r:embed="rId4"/>
          <a:stretch>
            <a:fillRect/>
          </a:stretch>
        </p:blipFill>
        <p:spPr>
          <a:xfrm>
            <a:off x="3575599" y="6127173"/>
            <a:ext cx="254000" cy="139700"/>
          </a:xfrm>
          <a:prstGeom prst="rect">
            <a:avLst/>
          </a:prstGeom>
        </p:spPr>
      </p:pic>
      <p:pic>
        <p:nvPicPr>
          <p:cNvPr id="23" name="Picture 22">
            <a:extLst>
              <a:ext uri="{FF2B5EF4-FFF2-40B4-BE49-F238E27FC236}">
                <a16:creationId xmlns:a16="http://schemas.microsoft.com/office/drawing/2014/main" id="{00035612-8762-BF46-868D-5361F646F796}"/>
              </a:ext>
            </a:extLst>
          </p:cNvPr>
          <p:cNvPicPr>
            <a:picLocks noChangeAspect="1"/>
          </p:cNvPicPr>
          <p:nvPr/>
        </p:nvPicPr>
        <p:blipFill>
          <a:blip r:embed="rId4"/>
          <a:stretch>
            <a:fillRect/>
          </a:stretch>
        </p:blipFill>
        <p:spPr>
          <a:xfrm>
            <a:off x="2861224" y="6435725"/>
            <a:ext cx="254000" cy="139700"/>
          </a:xfrm>
          <a:prstGeom prst="rect">
            <a:avLst/>
          </a:prstGeom>
        </p:spPr>
      </p:pic>
    </p:spTree>
    <p:extLst>
      <p:ext uri="{BB962C8B-B14F-4D97-AF65-F5344CB8AC3E}">
        <p14:creationId xmlns:p14="http://schemas.microsoft.com/office/powerpoint/2010/main" val="469657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7816" y="1885284"/>
            <a:ext cx="6509976" cy="4932119"/>
          </a:xfrm>
          <a:prstGeom prst="rect">
            <a:avLst/>
          </a:prstGeom>
          <a:noFill/>
        </p:spPr>
        <p:txBody>
          <a:bodyPr wrap="square" rtlCol="0">
            <a:spAutoFit/>
          </a:bodyPr>
          <a:lstStyle/>
          <a:p>
            <a:pPr algn="ctr">
              <a:spcAft>
                <a:spcPts val="300"/>
              </a:spcAft>
            </a:pPr>
            <a:r>
              <a:rPr lang="en-US" sz="2600" dirty="0">
                <a:latin typeface="KG Miss Kindergarten"/>
                <a:cs typeface="KG Miss Kindergarten"/>
              </a:rPr>
              <a:t>AR is used to encourage </a:t>
            </a:r>
            <a:r>
              <a:rPr lang="en-US" sz="2600" u="sng" dirty="0">
                <a:latin typeface="KG Miss Kindergarten"/>
                <a:cs typeface="KG Miss Kindergarten"/>
              </a:rPr>
              <a:t>independent</a:t>
            </a:r>
            <a:r>
              <a:rPr lang="en-US" sz="2600" dirty="0">
                <a:latin typeface="KG Miss Kindergarten"/>
                <a:cs typeface="KG Miss Kindergarten"/>
              </a:rPr>
              <a:t> reading and help develop comprehension skills. Students who score 70% or higher on an AR Test will be given the opportunity to win a free book during our KLES AR drawing on Fridays. This is not part of our reading grade but does provide evidence of extending and applying reading skills. Don’t forget to encourage your child to </a:t>
            </a:r>
          </a:p>
          <a:p>
            <a:pPr algn="ctr">
              <a:spcAft>
                <a:spcPts val="300"/>
              </a:spcAft>
            </a:pPr>
            <a:r>
              <a:rPr lang="en-US" sz="2600" dirty="0">
                <a:latin typeface="KG Miss Kindergarten"/>
                <a:cs typeface="KG Ten Thousand Reasons Alt"/>
              </a:rPr>
              <a:t>READ, READ, READ! </a:t>
            </a:r>
            <a:r>
              <a:rPr lang="en-US" sz="2600" dirty="0">
                <a:latin typeface="KG Miss Kindergarten"/>
                <a:cs typeface="KG Ten Thousand Reasons Alt"/>
                <a:sym typeface="Wingdings" pitchFamily="2" charset="2"/>
              </a:rPr>
              <a:t> </a:t>
            </a:r>
            <a:endParaRPr lang="en-US" sz="2600" dirty="0">
              <a:latin typeface="KG Miss Kindergarten"/>
              <a:cs typeface="KG Ten Thousand Reasons Alt"/>
            </a:endParaRPr>
          </a:p>
        </p:txBody>
      </p:sp>
      <p:sp>
        <p:nvSpPr>
          <p:cNvPr id="3" name="Rectangle 2"/>
          <p:cNvSpPr/>
          <p:nvPr/>
        </p:nvSpPr>
        <p:spPr>
          <a:xfrm>
            <a:off x="0" y="83130"/>
            <a:ext cx="9144000" cy="1446550"/>
          </a:xfrm>
          <a:prstGeom prst="rect">
            <a:avLst/>
          </a:prstGeom>
          <a:noFill/>
        </p:spPr>
        <p:txBody>
          <a:bodyPr wrap="square">
            <a:spAutoFit/>
          </a:bodyPr>
          <a:lstStyle/>
          <a:p>
            <a:pPr algn="ctr"/>
            <a:r>
              <a:rPr lang="en-US" sz="8800" dirty="0">
                <a:solidFill>
                  <a:srgbClr val="69DAC6"/>
                </a:solidFill>
                <a:latin typeface="MTF Jumpin' Jack" pitchFamily="2" charset="77"/>
                <a:ea typeface="BabblingElliott Medium" panose="02000603000000000000" pitchFamily="2" charset="0"/>
              </a:rPr>
              <a:t>A</a:t>
            </a:r>
            <a:r>
              <a:rPr lang="en-US" sz="8800" dirty="0">
                <a:solidFill>
                  <a:srgbClr val="C0E744"/>
                </a:solidFill>
                <a:latin typeface="MTF Jumpin' Jack" pitchFamily="2" charset="77"/>
                <a:ea typeface="BabblingElliott Medium" panose="02000603000000000000" pitchFamily="2" charset="0"/>
              </a:rPr>
              <a:t>R </a:t>
            </a:r>
            <a:r>
              <a:rPr lang="en-US" sz="8800" dirty="0">
                <a:solidFill>
                  <a:srgbClr val="FFEC38"/>
                </a:solidFill>
                <a:latin typeface="MTF Jumpin' Jack" pitchFamily="2" charset="77"/>
                <a:ea typeface="BabblingElliott Medium" panose="02000603000000000000" pitchFamily="2" charset="0"/>
              </a:rPr>
              <a:t>p</a:t>
            </a:r>
            <a:r>
              <a:rPr lang="en-US" sz="8800" dirty="0">
                <a:solidFill>
                  <a:srgbClr val="FAA31B"/>
                </a:solidFill>
                <a:latin typeface="MTF Jumpin' Jack" pitchFamily="2" charset="77"/>
                <a:ea typeface="BabblingElliott Medium" panose="02000603000000000000" pitchFamily="2" charset="0"/>
              </a:rPr>
              <a:t>r</a:t>
            </a:r>
            <a:r>
              <a:rPr lang="en-US" sz="8800" dirty="0">
                <a:solidFill>
                  <a:srgbClr val="FF87AB"/>
                </a:solidFill>
                <a:latin typeface="MTF Jumpin' Jack" pitchFamily="2" charset="77"/>
                <a:ea typeface="BabblingElliott Medium" panose="02000603000000000000" pitchFamily="2" charset="0"/>
              </a:rPr>
              <a:t>o</a:t>
            </a:r>
            <a:r>
              <a:rPr lang="en-US" sz="8800" dirty="0">
                <a:solidFill>
                  <a:srgbClr val="DD0C47"/>
                </a:solidFill>
                <a:latin typeface="MTF Jumpin' Jack" pitchFamily="2" charset="77"/>
                <a:ea typeface="BabblingElliott Medium" panose="02000603000000000000" pitchFamily="2" charset="0"/>
              </a:rPr>
              <a:t>g</a:t>
            </a:r>
            <a:r>
              <a:rPr lang="en-US" sz="8800" dirty="0">
                <a:solidFill>
                  <a:srgbClr val="D78DE4"/>
                </a:solidFill>
                <a:latin typeface="MTF Jumpin' Jack" pitchFamily="2" charset="77"/>
                <a:ea typeface="BabblingElliott Medium" panose="02000603000000000000" pitchFamily="2" charset="0"/>
              </a:rPr>
              <a:t>r</a:t>
            </a:r>
            <a:r>
              <a:rPr lang="en-US" sz="8800" dirty="0">
                <a:solidFill>
                  <a:srgbClr val="69DAC6"/>
                </a:solidFill>
                <a:latin typeface="MTF Jumpin' Jack" pitchFamily="2" charset="77"/>
                <a:ea typeface="BabblingElliott Medium" panose="02000603000000000000" pitchFamily="2" charset="0"/>
              </a:rPr>
              <a:t>a</a:t>
            </a:r>
            <a:r>
              <a:rPr lang="en-US" sz="8800" dirty="0">
                <a:solidFill>
                  <a:srgbClr val="C0E744"/>
                </a:solidFill>
                <a:latin typeface="MTF Jumpin' Jack" pitchFamily="2" charset="77"/>
                <a:ea typeface="BabblingElliott Medium" panose="02000603000000000000" pitchFamily="2" charset="0"/>
              </a:rPr>
              <a:t>m</a:t>
            </a:r>
            <a:endParaRPr lang="en-US" sz="8800" dirty="0">
              <a:solidFill>
                <a:schemeClr val="bg1">
                  <a:lumMod val="95000"/>
                </a:schemeClr>
              </a:solidFill>
              <a:latin typeface="MTF Jumpin' Jack" pitchFamily="2" charset="77"/>
              <a:ea typeface="BabblingElliott Medium" panose="02000603000000000000" pitchFamily="2" charset="0"/>
            </a:endParaRPr>
          </a:p>
        </p:txBody>
      </p:sp>
    </p:spTree>
    <p:extLst>
      <p:ext uri="{BB962C8B-B14F-4D97-AF65-F5344CB8AC3E}">
        <p14:creationId xmlns:p14="http://schemas.microsoft.com/office/powerpoint/2010/main" val="1414196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93151" y="2708370"/>
            <a:ext cx="5888184" cy="3194721"/>
          </a:xfrm>
          <a:prstGeom prst="rect">
            <a:avLst/>
          </a:prstGeom>
          <a:noFill/>
        </p:spPr>
        <p:txBody>
          <a:bodyPr wrap="square" rtlCol="0">
            <a:spAutoFit/>
          </a:bodyPr>
          <a:lstStyle/>
          <a:p>
            <a:pPr algn="ctr">
              <a:lnSpc>
                <a:spcPct val="90000"/>
              </a:lnSpc>
              <a:defRPr/>
            </a:pPr>
            <a:r>
              <a:rPr lang="en-US" sz="3200" dirty="0">
                <a:latin typeface="KG Miss Kindergarten" panose="02000000000000000000" pitchFamily="2" charset="77"/>
              </a:rPr>
              <a:t>Conferences are required in First Grade during the first nine weeks. </a:t>
            </a:r>
          </a:p>
          <a:p>
            <a:pPr algn="ctr">
              <a:lnSpc>
                <a:spcPct val="90000"/>
              </a:lnSpc>
              <a:defRPr/>
            </a:pPr>
            <a:endParaRPr lang="en-US" sz="3200" dirty="0">
              <a:latin typeface="KG Miss Kindergarten" panose="02000000000000000000" pitchFamily="2" charset="77"/>
            </a:endParaRPr>
          </a:p>
          <a:p>
            <a:pPr algn="ctr">
              <a:lnSpc>
                <a:spcPct val="90000"/>
              </a:lnSpc>
              <a:defRPr/>
            </a:pPr>
            <a:r>
              <a:rPr lang="en-US" sz="3200" dirty="0">
                <a:latin typeface="KG Miss Kindergarten" panose="02000000000000000000" pitchFamily="2" charset="77"/>
              </a:rPr>
              <a:t>Please sign up for a Parent/Teacher conference before leaving tonight </a:t>
            </a:r>
            <a:r>
              <a:rPr lang="en-US" sz="3200" dirty="0">
                <a:latin typeface="KG Miss Kindergarten" panose="02000000000000000000" pitchFamily="2" charset="77"/>
                <a:sym typeface="Wingdings" pitchFamily="2" charset="2"/>
              </a:rPr>
              <a:t> </a:t>
            </a:r>
            <a:endParaRPr lang="en-US" sz="3200" dirty="0">
              <a:latin typeface="KG Miss Kindergarten" panose="02000000000000000000" pitchFamily="2" charset="77"/>
            </a:endParaRPr>
          </a:p>
        </p:txBody>
      </p:sp>
      <p:sp>
        <p:nvSpPr>
          <p:cNvPr id="4" name="Rectangle 3"/>
          <p:cNvSpPr/>
          <p:nvPr/>
        </p:nvSpPr>
        <p:spPr>
          <a:xfrm>
            <a:off x="0" y="233601"/>
            <a:ext cx="9144000" cy="1200329"/>
          </a:xfrm>
          <a:prstGeom prst="rect">
            <a:avLst/>
          </a:prstGeom>
          <a:noFill/>
        </p:spPr>
        <p:txBody>
          <a:bodyPr wrap="square">
            <a:spAutoFit/>
          </a:bodyPr>
          <a:lstStyle/>
          <a:p>
            <a:pPr algn="ctr"/>
            <a:r>
              <a:rPr lang="en-US" sz="7200" dirty="0">
                <a:solidFill>
                  <a:srgbClr val="69DAC6"/>
                </a:solidFill>
                <a:latin typeface="MTF Jumpin' Jack" pitchFamily="2" charset="77"/>
                <a:ea typeface="BabblingElliott Medium" panose="02000603000000000000" pitchFamily="2" charset="0"/>
              </a:rPr>
              <a:t>c</a:t>
            </a:r>
            <a:r>
              <a:rPr lang="en-US" sz="7200" dirty="0">
                <a:solidFill>
                  <a:srgbClr val="C0E744"/>
                </a:solidFill>
                <a:latin typeface="MTF Jumpin' Jack" pitchFamily="2" charset="77"/>
                <a:ea typeface="BabblingElliott Medium" panose="02000603000000000000" pitchFamily="2" charset="0"/>
              </a:rPr>
              <a:t>o</a:t>
            </a:r>
            <a:r>
              <a:rPr lang="en-US" sz="7200" dirty="0">
                <a:solidFill>
                  <a:srgbClr val="FFEC38"/>
                </a:solidFill>
                <a:latin typeface="MTF Jumpin' Jack" pitchFamily="2" charset="77"/>
                <a:ea typeface="BabblingElliott Medium" panose="02000603000000000000" pitchFamily="2" charset="0"/>
              </a:rPr>
              <a:t>n</a:t>
            </a:r>
            <a:r>
              <a:rPr lang="en-US" sz="7200" dirty="0">
                <a:solidFill>
                  <a:srgbClr val="FAA31B"/>
                </a:solidFill>
                <a:latin typeface="MTF Jumpin' Jack" pitchFamily="2" charset="77"/>
                <a:ea typeface="BabblingElliott Medium" panose="02000603000000000000" pitchFamily="2" charset="0"/>
              </a:rPr>
              <a:t>f</a:t>
            </a:r>
            <a:r>
              <a:rPr lang="en-US" sz="7200" dirty="0">
                <a:solidFill>
                  <a:srgbClr val="FF87AB"/>
                </a:solidFill>
                <a:latin typeface="MTF Jumpin' Jack" pitchFamily="2" charset="77"/>
                <a:ea typeface="BabblingElliott Medium" panose="02000603000000000000" pitchFamily="2" charset="0"/>
              </a:rPr>
              <a:t>e</a:t>
            </a:r>
            <a:r>
              <a:rPr lang="en-US" sz="7200" dirty="0">
                <a:solidFill>
                  <a:srgbClr val="DD0C47"/>
                </a:solidFill>
                <a:latin typeface="MTF Jumpin' Jack" pitchFamily="2" charset="77"/>
                <a:ea typeface="BabblingElliott Medium" panose="02000603000000000000" pitchFamily="2" charset="0"/>
              </a:rPr>
              <a:t>r</a:t>
            </a:r>
            <a:r>
              <a:rPr lang="en-US" sz="7200" dirty="0">
                <a:solidFill>
                  <a:srgbClr val="D78DE4"/>
                </a:solidFill>
                <a:latin typeface="MTF Jumpin' Jack" pitchFamily="2" charset="77"/>
                <a:ea typeface="BabblingElliott Medium" panose="02000603000000000000" pitchFamily="2" charset="0"/>
              </a:rPr>
              <a:t>e</a:t>
            </a:r>
            <a:r>
              <a:rPr lang="en-US" sz="7200" dirty="0">
                <a:solidFill>
                  <a:srgbClr val="69DAC6"/>
                </a:solidFill>
                <a:latin typeface="MTF Jumpin' Jack" pitchFamily="2" charset="77"/>
                <a:ea typeface="BabblingElliott Medium" panose="02000603000000000000" pitchFamily="2" charset="0"/>
              </a:rPr>
              <a:t>n</a:t>
            </a:r>
            <a:r>
              <a:rPr lang="en-US" sz="7200" dirty="0">
                <a:solidFill>
                  <a:srgbClr val="C0E744"/>
                </a:solidFill>
                <a:latin typeface="MTF Jumpin' Jack" pitchFamily="2" charset="77"/>
                <a:ea typeface="BabblingElliott Medium" panose="02000603000000000000" pitchFamily="2" charset="0"/>
              </a:rPr>
              <a:t>c</a:t>
            </a:r>
            <a:r>
              <a:rPr lang="en-US" sz="7200" dirty="0">
                <a:solidFill>
                  <a:srgbClr val="FFEC38"/>
                </a:solidFill>
                <a:latin typeface="MTF Jumpin' Jack" pitchFamily="2" charset="77"/>
                <a:ea typeface="BabblingElliott Medium" panose="02000603000000000000" pitchFamily="2" charset="0"/>
              </a:rPr>
              <a:t>e</a:t>
            </a:r>
            <a:r>
              <a:rPr lang="en-US" sz="7200" dirty="0">
                <a:solidFill>
                  <a:srgbClr val="FAA31B"/>
                </a:solidFill>
                <a:latin typeface="MTF Jumpin' Jack" pitchFamily="2" charset="77"/>
                <a:ea typeface="BabblingElliott Medium" panose="02000603000000000000" pitchFamily="2" charset="0"/>
              </a:rPr>
              <a:t>s</a:t>
            </a:r>
            <a:endParaRPr lang="en-US" sz="7200" dirty="0">
              <a:solidFill>
                <a:schemeClr val="bg1">
                  <a:lumMod val="95000"/>
                </a:schemeClr>
              </a:solidFill>
              <a:latin typeface="MTF Jumpin' Jack" pitchFamily="2" charset="77"/>
              <a:ea typeface="BabblingElliott Medium" panose="02000603000000000000" pitchFamily="2" charset="0"/>
            </a:endParaRPr>
          </a:p>
        </p:txBody>
      </p:sp>
    </p:spTree>
    <p:extLst>
      <p:ext uri="{BB962C8B-B14F-4D97-AF65-F5344CB8AC3E}">
        <p14:creationId xmlns:p14="http://schemas.microsoft.com/office/powerpoint/2010/main" val="1024129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240" y="2101457"/>
            <a:ext cx="6339288" cy="4493538"/>
          </a:xfrm>
          <a:prstGeom prst="rect">
            <a:avLst/>
          </a:prstGeom>
          <a:noFill/>
        </p:spPr>
        <p:txBody>
          <a:bodyPr wrap="square" rtlCol="0">
            <a:spAutoFit/>
          </a:bodyPr>
          <a:lstStyle/>
          <a:p>
            <a:pPr algn="ctr"/>
            <a:r>
              <a:rPr lang="en-US" sz="2600" dirty="0">
                <a:latin typeface="KG Miss Kindergarten" panose="02000000000000000000" pitchFamily="2" charset="77"/>
                <a:ea typeface="+mn-lt"/>
                <a:cs typeface="+mn-lt"/>
              </a:rPr>
              <a:t>Please be sure to sign up for Listserv if you have not done so already! This is the best way for our school to communicate with parents about all the important things going on here at KLES.  The monthly PTO newsletter and the monthly Leprechaun (school newsletter) are sent out via the Listserv.</a:t>
            </a:r>
          </a:p>
          <a:p>
            <a:pPr algn="ctr"/>
            <a:r>
              <a:rPr lang="en-US" sz="2600" dirty="0">
                <a:latin typeface="KG Miss Kindergarten" panose="02000000000000000000" pitchFamily="2" charset="77"/>
                <a:ea typeface="+mn-lt"/>
                <a:cs typeface="+mn-lt"/>
              </a:rPr>
              <a:t>You can sign up for Listserv on our Killearn Lakes Website </a:t>
            </a:r>
            <a:r>
              <a:rPr lang="en-US" sz="2600" dirty="0">
                <a:latin typeface="KG Miss Kindergarten" panose="02000000000000000000" pitchFamily="2" charset="77"/>
                <a:ea typeface="+mn-lt"/>
                <a:cs typeface="+mn-lt"/>
                <a:sym typeface="Wingdings" pitchFamily="2" charset="2"/>
              </a:rPr>
              <a:t></a:t>
            </a:r>
            <a:endParaRPr lang="en-US" sz="2600" dirty="0">
              <a:latin typeface="KG Miss Kindergarten" panose="02000000000000000000" pitchFamily="2" charset="77"/>
              <a:ea typeface="+mn-lt"/>
              <a:cs typeface="+mn-lt"/>
            </a:endParaRPr>
          </a:p>
        </p:txBody>
      </p:sp>
      <p:sp>
        <p:nvSpPr>
          <p:cNvPr id="3" name="Rectangle 2"/>
          <p:cNvSpPr/>
          <p:nvPr/>
        </p:nvSpPr>
        <p:spPr>
          <a:xfrm>
            <a:off x="0" y="83130"/>
            <a:ext cx="9144000" cy="1569660"/>
          </a:xfrm>
          <a:prstGeom prst="rect">
            <a:avLst/>
          </a:prstGeom>
          <a:noFill/>
        </p:spPr>
        <p:txBody>
          <a:bodyPr wrap="square">
            <a:spAutoFit/>
          </a:bodyPr>
          <a:lstStyle/>
          <a:p>
            <a:pPr algn="ctr"/>
            <a:r>
              <a:rPr lang="en-US" sz="9600" dirty="0">
                <a:solidFill>
                  <a:srgbClr val="69DAC6"/>
                </a:solidFill>
                <a:latin typeface="MTF Jumpin' Jack" pitchFamily="2" charset="77"/>
                <a:ea typeface="BabblingElliott Medium" panose="02000603000000000000" pitchFamily="2" charset="0"/>
              </a:rPr>
              <a:t>L</a:t>
            </a:r>
            <a:r>
              <a:rPr lang="en-US" sz="9600" dirty="0">
                <a:solidFill>
                  <a:srgbClr val="C0E744"/>
                </a:solidFill>
                <a:latin typeface="MTF Jumpin' Jack" pitchFamily="2" charset="77"/>
                <a:ea typeface="BabblingElliott Medium" panose="02000603000000000000" pitchFamily="2" charset="0"/>
              </a:rPr>
              <a:t>i</a:t>
            </a:r>
            <a:r>
              <a:rPr lang="en-US" sz="9600" dirty="0">
                <a:solidFill>
                  <a:srgbClr val="FFEC38"/>
                </a:solidFill>
                <a:latin typeface="MTF Jumpin' Jack" pitchFamily="2" charset="77"/>
                <a:ea typeface="BabblingElliott Medium" panose="02000603000000000000" pitchFamily="2" charset="0"/>
              </a:rPr>
              <a:t>s</a:t>
            </a:r>
            <a:r>
              <a:rPr lang="en-US" sz="9600" dirty="0">
                <a:solidFill>
                  <a:srgbClr val="FAA31B"/>
                </a:solidFill>
                <a:latin typeface="MTF Jumpin' Jack" pitchFamily="2" charset="77"/>
                <a:ea typeface="BabblingElliott Medium" panose="02000603000000000000" pitchFamily="2" charset="0"/>
              </a:rPr>
              <a:t>t</a:t>
            </a:r>
            <a:r>
              <a:rPr lang="en-US" sz="9600" dirty="0">
                <a:solidFill>
                  <a:srgbClr val="FF87AB"/>
                </a:solidFill>
                <a:latin typeface="MTF Jumpin' Jack" pitchFamily="2" charset="77"/>
                <a:ea typeface="BabblingElliott Medium" panose="02000603000000000000" pitchFamily="2" charset="0"/>
              </a:rPr>
              <a:t>s</a:t>
            </a:r>
            <a:r>
              <a:rPr lang="en-US" sz="9600" dirty="0">
                <a:solidFill>
                  <a:srgbClr val="DD0C47"/>
                </a:solidFill>
                <a:latin typeface="MTF Jumpin' Jack" pitchFamily="2" charset="77"/>
                <a:ea typeface="BabblingElliott Medium" panose="02000603000000000000" pitchFamily="2" charset="0"/>
              </a:rPr>
              <a:t>e</a:t>
            </a:r>
            <a:r>
              <a:rPr lang="en-US" sz="9600" dirty="0">
                <a:solidFill>
                  <a:srgbClr val="D78DE4"/>
                </a:solidFill>
                <a:latin typeface="MTF Jumpin' Jack" pitchFamily="2" charset="77"/>
                <a:ea typeface="BabblingElliott Medium" panose="02000603000000000000" pitchFamily="2" charset="0"/>
              </a:rPr>
              <a:t>r</a:t>
            </a:r>
            <a:r>
              <a:rPr lang="en-US" sz="9600" dirty="0">
                <a:solidFill>
                  <a:srgbClr val="69DAC6"/>
                </a:solidFill>
                <a:latin typeface="MTF Jumpin' Jack" pitchFamily="2" charset="77"/>
                <a:ea typeface="BabblingElliott Medium" panose="02000603000000000000" pitchFamily="2" charset="0"/>
              </a:rPr>
              <a:t>v</a:t>
            </a:r>
            <a:endParaRPr lang="en-US" sz="9600" dirty="0">
              <a:solidFill>
                <a:schemeClr val="bg1">
                  <a:lumMod val="95000"/>
                </a:schemeClr>
              </a:solidFill>
              <a:latin typeface="MTF Jumpin' Jack" pitchFamily="2" charset="77"/>
              <a:ea typeface="BabblingElliott Medium" panose="02000603000000000000" pitchFamily="2" charset="0"/>
            </a:endParaRPr>
          </a:p>
        </p:txBody>
      </p:sp>
    </p:spTree>
    <p:extLst>
      <p:ext uri="{BB962C8B-B14F-4D97-AF65-F5344CB8AC3E}">
        <p14:creationId xmlns:p14="http://schemas.microsoft.com/office/powerpoint/2010/main" val="2704484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6258" y="245176"/>
            <a:ext cx="9456516" cy="2123658"/>
          </a:xfrm>
          <a:prstGeom prst="rect">
            <a:avLst/>
          </a:prstGeom>
          <a:noFill/>
        </p:spPr>
        <p:txBody>
          <a:bodyPr wrap="square">
            <a:spAutoFit/>
          </a:bodyPr>
          <a:lstStyle/>
          <a:p>
            <a:pPr algn="ctr"/>
            <a:r>
              <a:rPr lang="en-US" sz="6500" dirty="0">
                <a:solidFill>
                  <a:srgbClr val="69DAC6"/>
                </a:solidFill>
                <a:latin typeface="MTF Jumpin' Jack" pitchFamily="2" charset="77"/>
                <a:ea typeface="BabblingElliott Medium" panose="02000603000000000000" pitchFamily="2" charset="0"/>
              </a:rPr>
              <a:t>t</a:t>
            </a:r>
            <a:r>
              <a:rPr lang="en-US" sz="6500" dirty="0">
                <a:solidFill>
                  <a:srgbClr val="C0E744"/>
                </a:solidFill>
                <a:latin typeface="MTF Jumpin' Jack" pitchFamily="2" charset="77"/>
                <a:ea typeface="BabblingElliott Medium" panose="02000603000000000000" pitchFamily="2" charset="0"/>
              </a:rPr>
              <a:t>r</a:t>
            </a:r>
            <a:r>
              <a:rPr lang="en-US" sz="6500" dirty="0">
                <a:solidFill>
                  <a:srgbClr val="FFEC38"/>
                </a:solidFill>
                <a:latin typeface="MTF Jumpin' Jack" pitchFamily="2" charset="77"/>
                <a:ea typeface="BabblingElliott Medium" panose="02000603000000000000" pitchFamily="2" charset="0"/>
              </a:rPr>
              <a:t>a</a:t>
            </a:r>
            <a:r>
              <a:rPr lang="en-US" sz="6500" dirty="0">
                <a:solidFill>
                  <a:srgbClr val="FAA31B"/>
                </a:solidFill>
                <a:latin typeface="MTF Jumpin' Jack" pitchFamily="2" charset="77"/>
                <a:ea typeface="BabblingElliott Medium" panose="02000603000000000000" pitchFamily="2" charset="0"/>
              </a:rPr>
              <a:t>n</a:t>
            </a:r>
            <a:r>
              <a:rPr lang="en-US" sz="6500" dirty="0">
                <a:solidFill>
                  <a:srgbClr val="FF87AB"/>
                </a:solidFill>
                <a:latin typeface="MTF Jumpin' Jack" pitchFamily="2" charset="77"/>
                <a:ea typeface="BabblingElliott Medium" panose="02000603000000000000" pitchFamily="2" charset="0"/>
              </a:rPr>
              <a:t>s</a:t>
            </a:r>
            <a:r>
              <a:rPr lang="en-US" sz="6500" dirty="0">
                <a:solidFill>
                  <a:srgbClr val="DD0C47"/>
                </a:solidFill>
                <a:latin typeface="MTF Jumpin' Jack" pitchFamily="2" charset="77"/>
                <a:ea typeface="BabblingElliott Medium" panose="02000603000000000000" pitchFamily="2" charset="0"/>
              </a:rPr>
              <a:t>p</a:t>
            </a:r>
            <a:r>
              <a:rPr lang="en-US" sz="6500" dirty="0">
                <a:solidFill>
                  <a:srgbClr val="D78DE4"/>
                </a:solidFill>
                <a:latin typeface="MTF Jumpin' Jack" pitchFamily="2" charset="77"/>
                <a:ea typeface="BabblingElliott Medium" panose="02000603000000000000" pitchFamily="2" charset="0"/>
              </a:rPr>
              <a:t>o</a:t>
            </a:r>
            <a:r>
              <a:rPr lang="en-US" sz="6500" dirty="0">
                <a:solidFill>
                  <a:srgbClr val="69DAC6"/>
                </a:solidFill>
                <a:latin typeface="MTF Jumpin' Jack" pitchFamily="2" charset="77"/>
                <a:ea typeface="BabblingElliott Medium" panose="02000603000000000000" pitchFamily="2" charset="0"/>
              </a:rPr>
              <a:t>r</a:t>
            </a:r>
            <a:r>
              <a:rPr lang="en-US" sz="6500" dirty="0">
                <a:solidFill>
                  <a:srgbClr val="C0E744"/>
                </a:solidFill>
                <a:latin typeface="MTF Jumpin' Jack" pitchFamily="2" charset="77"/>
                <a:ea typeface="BabblingElliott Medium" panose="02000603000000000000" pitchFamily="2" charset="0"/>
              </a:rPr>
              <a:t>t</a:t>
            </a:r>
            <a:r>
              <a:rPr lang="en-US" sz="6500" dirty="0">
                <a:solidFill>
                  <a:srgbClr val="FFEC38"/>
                </a:solidFill>
                <a:latin typeface="MTF Jumpin' Jack" pitchFamily="2" charset="77"/>
                <a:ea typeface="BabblingElliott Medium" panose="02000603000000000000" pitchFamily="2" charset="0"/>
              </a:rPr>
              <a:t>a</a:t>
            </a:r>
            <a:r>
              <a:rPr lang="en-US" sz="6500" dirty="0">
                <a:solidFill>
                  <a:srgbClr val="FAA31B"/>
                </a:solidFill>
                <a:latin typeface="MTF Jumpin' Jack" pitchFamily="2" charset="77"/>
                <a:ea typeface="BabblingElliott Medium" panose="02000603000000000000" pitchFamily="2" charset="0"/>
              </a:rPr>
              <a:t>t</a:t>
            </a:r>
            <a:r>
              <a:rPr lang="en-US" sz="6500" dirty="0">
                <a:solidFill>
                  <a:srgbClr val="FF87AB"/>
                </a:solidFill>
                <a:latin typeface="MTF Jumpin' Jack" pitchFamily="2" charset="77"/>
                <a:ea typeface="BabblingElliott Medium" panose="02000603000000000000" pitchFamily="2" charset="0"/>
              </a:rPr>
              <a:t>i</a:t>
            </a:r>
            <a:r>
              <a:rPr lang="en-US" sz="6500" dirty="0">
                <a:solidFill>
                  <a:srgbClr val="DD0C47"/>
                </a:solidFill>
                <a:latin typeface="MTF Jumpin' Jack" pitchFamily="2" charset="77"/>
                <a:ea typeface="BabblingElliott Medium" panose="02000603000000000000" pitchFamily="2" charset="0"/>
              </a:rPr>
              <a:t>o</a:t>
            </a:r>
            <a:r>
              <a:rPr lang="en-US" sz="6500" dirty="0">
                <a:solidFill>
                  <a:srgbClr val="D78DE4"/>
                </a:solidFill>
                <a:latin typeface="MTF Jumpin' Jack" pitchFamily="2" charset="77"/>
                <a:ea typeface="BabblingElliott Medium" panose="02000603000000000000" pitchFamily="2" charset="0"/>
              </a:rPr>
              <a:t>n</a:t>
            </a:r>
            <a:endParaRPr lang="en-US" sz="6500" dirty="0">
              <a:solidFill>
                <a:schemeClr val="bg1">
                  <a:lumMod val="95000"/>
                </a:schemeClr>
              </a:solidFill>
              <a:latin typeface="MTF Jumpin' Jack" pitchFamily="2" charset="77"/>
              <a:ea typeface="BabblingElliott Medium" panose="02000603000000000000" pitchFamily="2" charset="0"/>
            </a:endParaRPr>
          </a:p>
          <a:p>
            <a:pPr algn="ctr"/>
            <a:endParaRPr lang="en-US" sz="6500" dirty="0">
              <a:solidFill>
                <a:schemeClr val="bg1">
                  <a:lumMod val="95000"/>
                </a:schemeClr>
              </a:solidFill>
              <a:latin typeface="MTF Jumpin' Jack" pitchFamily="2" charset="77"/>
              <a:ea typeface="BabblingElliott Medium" panose="02000603000000000000" pitchFamily="2" charset="0"/>
            </a:endParaRPr>
          </a:p>
        </p:txBody>
      </p:sp>
      <p:sp>
        <p:nvSpPr>
          <p:cNvPr id="6" name="TextBox 5">
            <a:extLst>
              <a:ext uri="{FF2B5EF4-FFF2-40B4-BE49-F238E27FC236}">
                <a16:creationId xmlns:a16="http://schemas.microsoft.com/office/drawing/2014/main" id="{73D6A3A3-5C0F-A54E-BCF8-D298013573B0}"/>
              </a:ext>
            </a:extLst>
          </p:cNvPr>
          <p:cNvSpPr txBox="1"/>
          <p:nvPr/>
        </p:nvSpPr>
        <p:spPr>
          <a:xfrm>
            <a:off x="356461" y="3041351"/>
            <a:ext cx="6309406" cy="2431435"/>
          </a:xfrm>
          <a:prstGeom prst="rect">
            <a:avLst/>
          </a:prstGeom>
          <a:noFill/>
        </p:spPr>
        <p:txBody>
          <a:bodyPr wrap="square" lIns="91440" tIns="45720" rIns="91440" bIns="45720" rtlCol="0" anchor="t">
            <a:spAutoFit/>
          </a:bodyPr>
          <a:lstStyle/>
          <a:p>
            <a:pPr algn="ctr"/>
            <a:r>
              <a:rPr lang="en-US" sz="2400" dirty="0">
                <a:latin typeface="KG Miss Kindergarten" panose="02000000000000000000" pitchFamily="2" charset="77"/>
              </a:rPr>
              <a:t>Email transportation changes and early pickup notices to both your teacher AND </a:t>
            </a:r>
            <a:r>
              <a:rPr lang="en-US" sz="2400" dirty="0" err="1">
                <a:latin typeface="KG Miss Kindergarten" panose="02000000000000000000" pitchFamily="2" charset="77"/>
              </a:rPr>
              <a:t>KLES.DismissalChanges@leonschools.net</a:t>
            </a:r>
            <a:r>
              <a:rPr lang="en-US" sz="2400" dirty="0">
                <a:latin typeface="KG Miss Kindergarten" panose="02000000000000000000" pitchFamily="2" charset="77"/>
              </a:rPr>
              <a:t>  </a:t>
            </a:r>
          </a:p>
          <a:p>
            <a:pPr algn="ctr"/>
            <a:r>
              <a:rPr lang="en-US" sz="2400" dirty="0">
                <a:latin typeface="KG Miss Kindergarten" panose="02000000000000000000" pitchFamily="2" charset="77"/>
              </a:rPr>
              <a:t>**Emails must be received by 2:30pm. </a:t>
            </a:r>
            <a:endParaRPr lang="en-US" sz="3200" b="1" dirty="0">
              <a:latin typeface="KG Miss Kindergarten" panose="02000000000000000000" pitchFamily="2" charset="77"/>
            </a:endParaRPr>
          </a:p>
          <a:p>
            <a:pPr algn="ctr"/>
            <a:endParaRPr lang="en-US" sz="3200" b="1" dirty="0">
              <a:latin typeface="KG Miss Kindergarten" panose="02000000000000000000" pitchFamily="2" charset="77"/>
            </a:endParaRPr>
          </a:p>
        </p:txBody>
      </p:sp>
    </p:spTree>
    <p:extLst>
      <p:ext uri="{BB962C8B-B14F-4D97-AF65-F5344CB8AC3E}">
        <p14:creationId xmlns:p14="http://schemas.microsoft.com/office/powerpoint/2010/main" val="3962375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9536" y="2040497"/>
            <a:ext cx="3452831" cy="1323439"/>
          </a:xfrm>
          <a:prstGeom prst="rect">
            <a:avLst/>
          </a:prstGeom>
          <a:noFill/>
        </p:spPr>
        <p:txBody>
          <a:bodyPr wrap="square" rtlCol="0">
            <a:spAutoFit/>
          </a:bodyPr>
          <a:lstStyle/>
          <a:p>
            <a:pPr algn="ctr"/>
            <a:r>
              <a:rPr lang="en-US" sz="1600" dirty="0">
                <a:latin typeface="KG Miss Kindergarten" panose="02000000000000000000" pitchFamily="2" charset="77"/>
                <a:cs typeface="Arial" panose="020B0604020202020204" pitchFamily="34" charset="0"/>
              </a:rPr>
              <a:t>If you are looking for extra resources to utilize at home, please be sure to check out the student resources tab on our Killearn Lakes Website!</a:t>
            </a:r>
          </a:p>
        </p:txBody>
      </p:sp>
      <p:sp>
        <p:nvSpPr>
          <p:cNvPr id="3" name="Rectangle 2"/>
          <p:cNvSpPr/>
          <p:nvPr/>
        </p:nvSpPr>
        <p:spPr>
          <a:xfrm>
            <a:off x="0" y="83130"/>
            <a:ext cx="9144000" cy="1569660"/>
          </a:xfrm>
          <a:prstGeom prst="rect">
            <a:avLst/>
          </a:prstGeom>
          <a:noFill/>
        </p:spPr>
        <p:txBody>
          <a:bodyPr wrap="square">
            <a:spAutoFit/>
          </a:bodyPr>
          <a:lstStyle/>
          <a:p>
            <a:r>
              <a:rPr lang="en-US" sz="9600" dirty="0">
                <a:solidFill>
                  <a:srgbClr val="69DAC6"/>
                </a:solidFill>
                <a:latin typeface="MTF Jumpin' Jack" pitchFamily="2" charset="77"/>
                <a:ea typeface="BabblingElliott Medium" panose="02000603000000000000" pitchFamily="2" charset="0"/>
              </a:rPr>
              <a:t>r</a:t>
            </a:r>
            <a:r>
              <a:rPr lang="en-US" sz="9600" dirty="0">
                <a:solidFill>
                  <a:srgbClr val="C0E744"/>
                </a:solidFill>
                <a:latin typeface="MTF Jumpin' Jack" pitchFamily="2" charset="77"/>
                <a:ea typeface="BabblingElliott Medium" panose="02000603000000000000" pitchFamily="2" charset="0"/>
              </a:rPr>
              <a:t>e</a:t>
            </a:r>
            <a:r>
              <a:rPr lang="en-US" sz="9600" dirty="0">
                <a:solidFill>
                  <a:srgbClr val="FFEC38"/>
                </a:solidFill>
                <a:latin typeface="MTF Jumpin' Jack" pitchFamily="2" charset="77"/>
                <a:ea typeface="BabblingElliott Medium" panose="02000603000000000000" pitchFamily="2" charset="0"/>
              </a:rPr>
              <a:t>s</a:t>
            </a:r>
            <a:r>
              <a:rPr lang="en-US" sz="9600" dirty="0">
                <a:solidFill>
                  <a:srgbClr val="FAA31B"/>
                </a:solidFill>
                <a:latin typeface="MTF Jumpin' Jack" pitchFamily="2" charset="77"/>
                <a:ea typeface="BabblingElliott Medium" panose="02000603000000000000" pitchFamily="2" charset="0"/>
              </a:rPr>
              <a:t>o</a:t>
            </a:r>
            <a:r>
              <a:rPr lang="en-US" sz="9600" dirty="0">
                <a:solidFill>
                  <a:srgbClr val="FF87AB"/>
                </a:solidFill>
                <a:latin typeface="MTF Jumpin' Jack" pitchFamily="2" charset="77"/>
                <a:ea typeface="BabblingElliott Medium" panose="02000603000000000000" pitchFamily="2" charset="0"/>
              </a:rPr>
              <a:t>u</a:t>
            </a:r>
            <a:r>
              <a:rPr lang="en-US" sz="9600" dirty="0">
                <a:solidFill>
                  <a:srgbClr val="DD0C47"/>
                </a:solidFill>
                <a:latin typeface="MTF Jumpin' Jack" pitchFamily="2" charset="77"/>
                <a:ea typeface="BabblingElliott Medium" panose="02000603000000000000" pitchFamily="2" charset="0"/>
              </a:rPr>
              <a:t>r</a:t>
            </a:r>
            <a:r>
              <a:rPr lang="en-US" sz="9600" dirty="0">
                <a:solidFill>
                  <a:srgbClr val="D78DE4"/>
                </a:solidFill>
                <a:latin typeface="MTF Jumpin' Jack" pitchFamily="2" charset="77"/>
                <a:ea typeface="BabblingElliott Medium" panose="02000603000000000000" pitchFamily="2" charset="0"/>
              </a:rPr>
              <a:t>c</a:t>
            </a:r>
            <a:r>
              <a:rPr lang="en-US" sz="9600" dirty="0">
                <a:solidFill>
                  <a:srgbClr val="69DAC6"/>
                </a:solidFill>
                <a:latin typeface="MTF Jumpin' Jack" pitchFamily="2" charset="77"/>
                <a:ea typeface="BabblingElliott Medium" panose="02000603000000000000" pitchFamily="2" charset="0"/>
              </a:rPr>
              <a:t>e</a:t>
            </a:r>
            <a:r>
              <a:rPr lang="en-US" sz="9600" dirty="0">
                <a:solidFill>
                  <a:srgbClr val="C0E744"/>
                </a:solidFill>
                <a:latin typeface="MTF Jumpin' Jack" pitchFamily="2" charset="77"/>
                <a:ea typeface="BabblingElliott Medium" panose="02000603000000000000" pitchFamily="2" charset="0"/>
              </a:rPr>
              <a:t>s</a:t>
            </a:r>
            <a:endParaRPr lang="en-US" sz="9600" dirty="0">
              <a:solidFill>
                <a:schemeClr val="bg1">
                  <a:lumMod val="95000"/>
                </a:schemeClr>
              </a:solidFill>
              <a:latin typeface="MTF Jumpin' Jack" pitchFamily="2" charset="77"/>
              <a:ea typeface="BabblingElliott Medium" panose="02000603000000000000" pitchFamily="2" charset="0"/>
            </a:endParaRPr>
          </a:p>
        </p:txBody>
      </p:sp>
      <p:sp>
        <p:nvSpPr>
          <p:cNvPr id="7" name="TextBox 6">
            <a:extLst>
              <a:ext uri="{FF2B5EF4-FFF2-40B4-BE49-F238E27FC236}">
                <a16:creationId xmlns:a16="http://schemas.microsoft.com/office/drawing/2014/main" id="{A754F322-7B5C-8F46-8412-44A40C9FA3BA}"/>
              </a:ext>
            </a:extLst>
          </p:cNvPr>
          <p:cNvSpPr txBox="1"/>
          <p:nvPr/>
        </p:nvSpPr>
        <p:spPr>
          <a:xfrm>
            <a:off x="1191453" y="3399930"/>
            <a:ext cx="4266648" cy="954107"/>
          </a:xfrm>
          <a:prstGeom prst="rect">
            <a:avLst/>
          </a:prstGeom>
          <a:noFill/>
        </p:spPr>
        <p:txBody>
          <a:bodyPr wrap="square" rtlCol="0">
            <a:spAutoFit/>
          </a:bodyPr>
          <a:lstStyle/>
          <a:p>
            <a:pPr algn="ctr"/>
            <a:r>
              <a:rPr lang="en-US" sz="1600" dirty="0">
                <a:latin typeface="KG Miss Kindergarten" panose="02000000000000000000" pitchFamily="2" charset="77"/>
                <a:cs typeface="Arial" panose="020B0604020202020204" pitchFamily="34" charset="0"/>
              </a:rPr>
              <a:t>You can also access extra resources on your child’s ClassLink Account-</a:t>
            </a:r>
          </a:p>
          <a:p>
            <a:pPr algn="ctr"/>
            <a:r>
              <a:rPr lang="en-US" sz="1100" dirty="0">
                <a:latin typeface="KG Miss Kindergarten" panose="02000000000000000000" pitchFamily="2" charset="77"/>
                <a:cs typeface="Arial" panose="020B0604020202020204" pitchFamily="34" charset="0"/>
              </a:rPr>
              <a:t>Login codes for these can be found in your child’s </a:t>
            </a:r>
          </a:p>
          <a:p>
            <a:pPr algn="ctr"/>
            <a:r>
              <a:rPr lang="en-US" sz="1100" dirty="0">
                <a:latin typeface="KG Miss Kindergarten" panose="02000000000000000000" pitchFamily="2" charset="77"/>
                <a:cs typeface="Arial" panose="020B0604020202020204" pitchFamily="34" charset="0"/>
              </a:rPr>
              <a:t>Daily Red Folder </a:t>
            </a:r>
            <a:r>
              <a:rPr lang="en-US" sz="1100" dirty="0">
                <a:latin typeface="KG Miss Kindergarten" panose="02000000000000000000" pitchFamily="2" charset="77"/>
                <a:cs typeface="Arial" panose="020B0604020202020204" pitchFamily="34" charset="0"/>
                <a:sym typeface="Wingdings" pitchFamily="2" charset="2"/>
              </a:rPr>
              <a:t> </a:t>
            </a:r>
            <a:endParaRPr lang="en-US" sz="1100" dirty="0">
              <a:latin typeface="KG Miss Kindergarten" panose="02000000000000000000" pitchFamily="2" charset="77"/>
              <a:cs typeface="Arial" panose="020B0604020202020204" pitchFamily="34" charset="0"/>
            </a:endParaRPr>
          </a:p>
        </p:txBody>
      </p:sp>
      <p:pic>
        <p:nvPicPr>
          <p:cNvPr id="11" name="Picture 10" descr="A close up of a logo&#10;&#10;Description automatically generated">
            <a:extLst>
              <a:ext uri="{FF2B5EF4-FFF2-40B4-BE49-F238E27FC236}">
                <a16:creationId xmlns:a16="http://schemas.microsoft.com/office/drawing/2014/main" id="{C9C69559-A74D-C346-9E09-09A457D272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5955" y="4328910"/>
            <a:ext cx="1526407" cy="1426464"/>
          </a:xfrm>
          <a:prstGeom prst="rect">
            <a:avLst/>
          </a:prstGeom>
        </p:spPr>
      </p:pic>
      <p:sp>
        <p:nvSpPr>
          <p:cNvPr id="18" name="TextBox 17">
            <a:extLst>
              <a:ext uri="{FF2B5EF4-FFF2-40B4-BE49-F238E27FC236}">
                <a16:creationId xmlns:a16="http://schemas.microsoft.com/office/drawing/2014/main" id="{693A5FF4-E27C-6B44-8338-1F2313B4B258}"/>
              </a:ext>
            </a:extLst>
          </p:cNvPr>
          <p:cNvSpPr txBox="1"/>
          <p:nvPr/>
        </p:nvSpPr>
        <p:spPr>
          <a:xfrm>
            <a:off x="1795342" y="5785387"/>
            <a:ext cx="1627632" cy="507831"/>
          </a:xfrm>
          <a:prstGeom prst="rect">
            <a:avLst/>
          </a:prstGeom>
          <a:noFill/>
        </p:spPr>
        <p:txBody>
          <a:bodyPr wrap="square" rtlCol="0">
            <a:spAutoFit/>
          </a:bodyPr>
          <a:lstStyle/>
          <a:p>
            <a:pPr algn="ctr"/>
            <a:r>
              <a:rPr lang="en-US" sz="900" dirty="0">
                <a:latin typeface="KG Miss Kindergarten" panose="02000000000000000000" pitchFamily="2" charset="77"/>
                <a:cs typeface="Arial" panose="020B0604020202020204" pitchFamily="34" charset="0"/>
              </a:rPr>
              <a:t>BrainPOP- You can view a variety of fun learning videos. </a:t>
            </a:r>
          </a:p>
        </p:txBody>
      </p:sp>
      <p:pic>
        <p:nvPicPr>
          <p:cNvPr id="8" name="Picture 7" descr="Chart&#10;&#10;Description automatically generated">
            <a:extLst>
              <a:ext uri="{FF2B5EF4-FFF2-40B4-BE49-F238E27FC236}">
                <a16:creationId xmlns:a16="http://schemas.microsoft.com/office/drawing/2014/main" id="{CD5841F3-E73B-D641-B982-630CD333B4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49"/>
          <a:stretch/>
        </p:blipFill>
        <p:spPr>
          <a:xfrm rot="409533">
            <a:off x="3412553" y="2199720"/>
            <a:ext cx="3125706" cy="862737"/>
          </a:xfrm>
          <a:prstGeom prst="rect">
            <a:avLst/>
          </a:prstGeom>
        </p:spPr>
      </p:pic>
      <p:sp>
        <p:nvSpPr>
          <p:cNvPr id="6" name="Oval 5">
            <a:extLst>
              <a:ext uri="{FF2B5EF4-FFF2-40B4-BE49-F238E27FC236}">
                <a16:creationId xmlns:a16="http://schemas.microsoft.com/office/drawing/2014/main" id="{704CC422-8263-A34E-8AAF-D666E69364BB}"/>
              </a:ext>
            </a:extLst>
          </p:cNvPr>
          <p:cNvSpPr/>
          <p:nvPr/>
        </p:nvSpPr>
        <p:spPr>
          <a:xfrm rot="390999">
            <a:off x="3345228" y="2301184"/>
            <a:ext cx="950976" cy="414528"/>
          </a:xfrm>
          <a:prstGeom prst="ellipse">
            <a:avLst/>
          </a:prstGeom>
          <a:noFill/>
          <a:ln w="28575">
            <a:solidFill>
              <a:srgbClr val="DD0C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B309BBC-3A03-1244-AA0A-714044A64B4D}"/>
              </a:ext>
            </a:extLst>
          </p:cNvPr>
          <p:cNvSpPr txBox="1"/>
          <p:nvPr/>
        </p:nvSpPr>
        <p:spPr>
          <a:xfrm>
            <a:off x="3372362" y="5785387"/>
            <a:ext cx="1627632" cy="507831"/>
          </a:xfrm>
          <a:prstGeom prst="rect">
            <a:avLst/>
          </a:prstGeom>
          <a:noFill/>
        </p:spPr>
        <p:txBody>
          <a:bodyPr wrap="square" rtlCol="0">
            <a:spAutoFit/>
          </a:bodyPr>
          <a:lstStyle/>
          <a:p>
            <a:pPr algn="ctr"/>
            <a:r>
              <a:rPr lang="en-US" sz="900" dirty="0">
                <a:latin typeface="KG Miss Kindergarten" panose="02000000000000000000" pitchFamily="2" charset="77"/>
                <a:cs typeface="Arial" panose="020B0604020202020204" pitchFamily="34" charset="0"/>
              </a:rPr>
              <a:t>Reflex Math and Freckle- Great for practice Math Skills!</a:t>
            </a:r>
          </a:p>
        </p:txBody>
      </p:sp>
      <p:pic>
        <p:nvPicPr>
          <p:cNvPr id="15" name="Picture 14">
            <a:extLst>
              <a:ext uri="{FF2B5EF4-FFF2-40B4-BE49-F238E27FC236}">
                <a16:creationId xmlns:a16="http://schemas.microsoft.com/office/drawing/2014/main" id="{B1614A78-AF2B-F04A-9C52-D0CBC89929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2254" y="4316043"/>
            <a:ext cx="1457622" cy="1457622"/>
          </a:xfrm>
          <a:prstGeom prst="rect">
            <a:avLst/>
          </a:prstGeom>
        </p:spPr>
      </p:pic>
      <p:sp>
        <p:nvSpPr>
          <p:cNvPr id="19" name="TextBox 18">
            <a:extLst>
              <a:ext uri="{FF2B5EF4-FFF2-40B4-BE49-F238E27FC236}">
                <a16:creationId xmlns:a16="http://schemas.microsoft.com/office/drawing/2014/main" id="{46E6BC92-0C28-FA41-A21E-405D5925B0EB}"/>
              </a:ext>
            </a:extLst>
          </p:cNvPr>
          <p:cNvSpPr txBox="1"/>
          <p:nvPr/>
        </p:nvSpPr>
        <p:spPr>
          <a:xfrm>
            <a:off x="5047249" y="5804751"/>
            <a:ext cx="1627632" cy="923330"/>
          </a:xfrm>
          <a:prstGeom prst="rect">
            <a:avLst/>
          </a:prstGeom>
          <a:noFill/>
        </p:spPr>
        <p:txBody>
          <a:bodyPr wrap="square" rtlCol="0">
            <a:spAutoFit/>
          </a:bodyPr>
          <a:lstStyle/>
          <a:p>
            <a:pPr algn="ctr"/>
            <a:r>
              <a:rPr lang="en-US" sz="900" dirty="0">
                <a:latin typeface="KG Miss Kindergarten" panose="02000000000000000000" pitchFamily="2" charset="77"/>
                <a:cs typeface="Arial" panose="020B0604020202020204" pitchFamily="34" charset="0"/>
              </a:rPr>
              <a:t>Canvas- Houses a lot of other great resources for your child such as Seesaw, Teach Your Monster to Read, Prodigy, and Epic!</a:t>
            </a:r>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CE5DEA79-717A-7A40-ACBC-91E35C0ECD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8774" y="4316043"/>
            <a:ext cx="998931" cy="954107"/>
          </a:xfrm>
          <a:prstGeom prst="rect">
            <a:avLst/>
          </a:prstGeom>
        </p:spPr>
      </p:pic>
      <p:pic>
        <p:nvPicPr>
          <p:cNvPr id="12" name="Picture 11">
            <a:extLst>
              <a:ext uri="{FF2B5EF4-FFF2-40B4-BE49-F238E27FC236}">
                <a16:creationId xmlns:a16="http://schemas.microsoft.com/office/drawing/2014/main" id="{EA46FF71-30BC-7848-BD5E-CDCFBA67A1A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81950" y="4881421"/>
            <a:ext cx="965299" cy="923330"/>
          </a:xfrm>
          <a:prstGeom prst="rect">
            <a:avLst/>
          </a:prstGeom>
        </p:spPr>
      </p:pic>
      <p:pic>
        <p:nvPicPr>
          <p:cNvPr id="9" name="Picture 8">
            <a:extLst>
              <a:ext uri="{FF2B5EF4-FFF2-40B4-BE49-F238E27FC236}">
                <a16:creationId xmlns:a16="http://schemas.microsoft.com/office/drawing/2014/main" id="{71221402-CE17-C644-8085-4C2C0EE457C9}"/>
              </a:ext>
            </a:extLst>
          </p:cNvPr>
          <p:cNvPicPr>
            <a:picLocks noChangeAspect="1"/>
          </p:cNvPicPr>
          <p:nvPr/>
        </p:nvPicPr>
        <p:blipFill>
          <a:blip r:embed="rId8"/>
          <a:stretch>
            <a:fillRect/>
          </a:stretch>
        </p:blipFill>
        <p:spPr>
          <a:xfrm>
            <a:off x="305075" y="4331541"/>
            <a:ext cx="1420202" cy="1420202"/>
          </a:xfrm>
          <a:prstGeom prst="rect">
            <a:avLst/>
          </a:prstGeom>
        </p:spPr>
      </p:pic>
      <p:sp>
        <p:nvSpPr>
          <p:cNvPr id="20" name="TextBox 19">
            <a:extLst>
              <a:ext uri="{FF2B5EF4-FFF2-40B4-BE49-F238E27FC236}">
                <a16:creationId xmlns:a16="http://schemas.microsoft.com/office/drawing/2014/main" id="{F9B541BE-BCC8-5D45-BF09-FECF045EF07D}"/>
              </a:ext>
            </a:extLst>
          </p:cNvPr>
          <p:cNvSpPr txBox="1"/>
          <p:nvPr/>
        </p:nvSpPr>
        <p:spPr>
          <a:xfrm>
            <a:off x="201360" y="5820249"/>
            <a:ext cx="1627632" cy="923330"/>
          </a:xfrm>
          <a:prstGeom prst="rect">
            <a:avLst/>
          </a:prstGeom>
          <a:noFill/>
        </p:spPr>
        <p:txBody>
          <a:bodyPr wrap="square" rtlCol="0">
            <a:spAutoFit/>
          </a:bodyPr>
          <a:lstStyle/>
          <a:p>
            <a:pPr algn="ctr"/>
            <a:r>
              <a:rPr lang="en-US" sz="900" dirty="0">
                <a:latin typeface="KG Miss Kindergarten" panose="02000000000000000000" pitchFamily="2" charset="77"/>
                <a:cs typeface="Arial" panose="020B0604020202020204" pitchFamily="34" charset="0"/>
              </a:rPr>
              <a:t>Lexia Core 5- This is our new reading program! Students can access this program at home and work to complete levels to earn certificates</a:t>
            </a:r>
          </a:p>
        </p:txBody>
      </p:sp>
    </p:spTree>
    <p:extLst>
      <p:ext uri="{BB962C8B-B14F-4D97-AF65-F5344CB8AC3E}">
        <p14:creationId xmlns:p14="http://schemas.microsoft.com/office/powerpoint/2010/main" val="3242971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90" y="2102852"/>
            <a:ext cx="6710766" cy="5070619"/>
          </a:xfrm>
          <a:prstGeom prst="rect">
            <a:avLst/>
          </a:prstGeom>
          <a:noFill/>
        </p:spPr>
        <p:txBody>
          <a:bodyPr wrap="square" rtlCol="0">
            <a:spAutoFit/>
          </a:bodyPr>
          <a:lstStyle/>
          <a:p>
            <a:pPr algn="ctr">
              <a:spcAft>
                <a:spcPts val="300"/>
              </a:spcAft>
            </a:pPr>
            <a:r>
              <a:rPr lang="en-US" dirty="0">
                <a:latin typeface="KG Miss Kindergarten" panose="02000000000000000000" pitchFamily="2" charset="77"/>
                <a:cs typeface="KG Ten Thousand Reasons Alt"/>
              </a:rPr>
              <a:t>We love to have parent volunteers throughout the year! Please email me if you are interested in volunteering this year! </a:t>
            </a:r>
          </a:p>
          <a:p>
            <a:pPr algn="ctr">
              <a:spcAft>
                <a:spcPts val="300"/>
              </a:spcAft>
            </a:pPr>
            <a:endParaRPr lang="en-US" dirty="0">
              <a:latin typeface="KG Miss Kindergarten" panose="02000000000000000000" pitchFamily="2" charset="77"/>
              <a:cs typeface="KG Ten Thousand Reasons Alt"/>
            </a:endParaRPr>
          </a:p>
          <a:p>
            <a:pPr algn="ctr">
              <a:spcAft>
                <a:spcPts val="300"/>
              </a:spcAft>
            </a:pPr>
            <a:r>
              <a:rPr lang="en-US" dirty="0">
                <a:latin typeface="KG Miss Kindergarten" panose="02000000000000000000" pitchFamily="2" charset="77"/>
                <a:cs typeface="KG Ten Thousand Reasons Alt"/>
              </a:rPr>
              <a:t>Prior to volunteering here on campus at Killearn Lakes, you MUST fill out the volunteer form online. You will then need to check with the front office to see if your name is on the approved volunteer list we get from the county. You cannot volunteer in a classroom, anywhere on campus or chaperone a field trip until your name has appeared on the approved list. This may take up to a week to get clearance.</a:t>
            </a:r>
          </a:p>
          <a:p>
            <a:pPr algn="ctr">
              <a:spcAft>
                <a:spcPts val="300"/>
              </a:spcAft>
            </a:pPr>
            <a:r>
              <a:rPr lang="en-US" dirty="0">
                <a:latin typeface="KG Miss Kindergarten" panose="02000000000000000000" pitchFamily="2" charset="77"/>
                <a:cs typeface="KG Ten Thousand Reasons Alt"/>
              </a:rPr>
              <a:t> </a:t>
            </a:r>
          </a:p>
          <a:p>
            <a:pPr algn="ctr">
              <a:spcAft>
                <a:spcPts val="300"/>
              </a:spcAft>
            </a:pPr>
            <a:r>
              <a:rPr lang="en-US" dirty="0">
                <a:latin typeface="KG Miss Kindergarten" panose="02000000000000000000" pitchFamily="2" charset="77"/>
                <a:cs typeface="KG Ten Thousand Reasons Alt"/>
              </a:rPr>
              <a:t>This form can be found at:</a:t>
            </a:r>
          </a:p>
          <a:p>
            <a:pPr algn="ctr">
              <a:spcAft>
                <a:spcPts val="300"/>
              </a:spcAft>
            </a:pPr>
            <a:r>
              <a:rPr lang="en-US" dirty="0">
                <a:latin typeface="KG Miss Kindergarten" panose="02000000000000000000" pitchFamily="2" charset="77"/>
                <a:cs typeface="KG Ten Thousand Reasons Alt"/>
                <a:hlinkClick r:id="rId3"/>
              </a:rPr>
              <a:t>https://volunteers.leonschools.net/Volunteers/</a:t>
            </a:r>
            <a:endParaRPr lang="en-US" dirty="0">
              <a:latin typeface="KG Miss Kindergarten" panose="02000000000000000000" pitchFamily="2" charset="77"/>
              <a:cs typeface="KG Ten Thousand Reasons Alt"/>
            </a:endParaRPr>
          </a:p>
          <a:p>
            <a:pPr algn="ctr">
              <a:spcAft>
                <a:spcPts val="300"/>
              </a:spcAft>
            </a:pPr>
            <a:endParaRPr lang="en-US" dirty="0">
              <a:latin typeface="KG Miss Kindergarten" panose="02000000000000000000" pitchFamily="2" charset="77"/>
              <a:cs typeface="KG Ten Thousand Reasons Alt"/>
            </a:endParaRPr>
          </a:p>
          <a:p>
            <a:pPr algn="ctr">
              <a:spcAft>
                <a:spcPts val="300"/>
              </a:spcAft>
            </a:pPr>
            <a:endParaRPr lang="en-US" dirty="0">
              <a:latin typeface="KG Miss Kindergarten" panose="02000000000000000000" pitchFamily="2" charset="77"/>
              <a:cs typeface="KG Ten Thousand Reasons Alt"/>
            </a:endParaRPr>
          </a:p>
        </p:txBody>
      </p:sp>
      <p:sp>
        <p:nvSpPr>
          <p:cNvPr id="3" name="Rectangle 2"/>
          <p:cNvSpPr/>
          <p:nvPr/>
        </p:nvSpPr>
        <p:spPr>
          <a:xfrm>
            <a:off x="0" y="152578"/>
            <a:ext cx="9144000" cy="1323439"/>
          </a:xfrm>
          <a:prstGeom prst="rect">
            <a:avLst/>
          </a:prstGeom>
          <a:noFill/>
        </p:spPr>
        <p:txBody>
          <a:bodyPr wrap="square">
            <a:spAutoFit/>
          </a:bodyPr>
          <a:lstStyle/>
          <a:p>
            <a:pPr algn="ctr"/>
            <a:r>
              <a:rPr lang="en-US" sz="8000" dirty="0">
                <a:solidFill>
                  <a:srgbClr val="69DAC6"/>
                </a:solidFill>
                <a:latin typeface="MTF Jumpin' Jack" pitchFamily="2" charset="77"/>
                <a:ea typeface="BabblingElliott Medium" panose="02000603000000000000" pitchFamily="2" charset="0"/>
              </a:rPr>
              <a:t>v</a:t>
            </a:r>
            <a:r>
              <a:rPr lang="en-US" sz="8000" dirty="0">
                <a:solidFill>
                  <a:srgbClr val="C0E744"/>
                </a:solidFill>
                <a:latin typeface="MTF Jumpin' Jack" pitchFamily="2" charset="77"/>
                <a:ea typeface="BabblingElliott Medium" panose="02000603000000000000" pitchFamily="2" charset="0"/>
              </a:rPr>
              <a:t>o</a:t>
            </a:r>
            <a:r>
              <a:rPr lang="en-US" sz="8000" dirty="0">
                <a:solidFill>
                  <a:srgbClr val="FFEC38"/>
                </a:solidFill>
                <a:latin typeface="MTF Jumpin' Jack" pitchFamily="2" charset="77"/>
                <a:ea typeface="BabblingElliott Medium" panose="02000603000000000000" pitchFamily="2" charset="0"/>
              </a:rPr>
              <a:t>l</a:t>
            </a:r>
            <a:r>
              <a:rPr lang="en-US" sz="8000" dirty="0">
                <a:solidFill>
                  <a:srgbClr val="FAA31B"/>
                </a:solidFill>
                <a:latin typeface="MTF Jumpin' Jack" pitchFamily="2" charset="77"/>
                <a:ea typeface="BabblingElliott Medium" panose="02000603000000000000" pitchFamily="2" charset="0"/>
              </a:rPr>
              <a:t>u</a:t>
            </a:r>
            <a:r>
              <a:rPr lang="en-US" sz="8000" dirty="0">
                <a:solidFill>
                  <a:srgbClr val="FF87AB"/>
                </a:solidFill>
                <a:latin typeface="MTF Jumpin' Jack" pitchFamily="2" charset="77"/>
                <a:ea typeface="BabblingElliott Medium" panose="02000603000000000000" pitchFamily="2" charset="0"/>
              </a:rPr>
              <a:t>n</a:t>
            </a:r>
            <a:r>
              <a:rPr lang="en-US" sz="8000" dirty="0">
                <a:solidFill>
                  <a:srgbClr val="DD0C47"/>
                </a:solidFill>
                <a:latin typeface="MTF Jumpin' Jack" pitchFamily="2" charset="77"/>
                <a:ea typeface="BabblingElliott Medium" panose="02000603000000000000" pitchFamily="2" charset="0"/>
              </a:rPr>
              <a:t>t</a:t>
            </a:r>
            <a:r>
              <a:rPr lang="en-US" sz="8000" dirty="0">
                <a:solidFill>
                  <a:srgbClr val="D78DE4"/>
                </a:solidFill>
                <a:latin typeface="MTF Jumpin' Jack" pitchFamily="2" charset="77"/>
                <a:ea typeface="BabblingElliott Medium" panose="02000603000000000000" pitchFamily="2" charset="0"/>
              </a:rPr>
              <a:t>e</a:t>
            </a:r>
            <a:r>
              <a:rPr lang="en-US" sz="8000" dirty="0">
                <a:solidFill>
                  <a:srgbClr val="69DAC6"/>
                </a:solidFill>
                <a:latin typeface="MTF Jumpin' Jack" pitchFamily="2" charset="77"/>
                <a:ea typeface="BabblingElliott Medium" panose="02000603000000000000" pitchFamily="2" charset="0"/>
              </a:rPr>
              <a:t>e</a:t>
            </a:r>
            <a:r>
              <a:rPr lang="en-US" sz="8000" dirty="0">
                <a:solidFill>
                  <a:srgbClr val="C0E744"/>
                </a:solidFill>
                <a:latin typeface="MTF Jumpin' Jack" pitchFamily="2" charset="77"/>
                <a:ea typeface="BabblingElliott Medium" panose="02000603000000000000" pitchFamily="2" charset="0"/>
              </a:rPr>
              <a:t>r</a:t>
            </a:r>
            <a:r>
              <a:rPr lang="en-US" sz="8000" dirty="0">
                <a:solidFill>
                  <a:srgbClr val="FFEC38"/>
                </a:solidFill>
                <a:latin typeface="MTF Jumpin' Jack" pitchFamily="2" charset="77"/>
                <a:ea typeface="BabblingElliott Medium" panose="02000603000000000000" pitchFamily="2" charset="0"/>
              </a:rPr>
              <a:t>s</a:t>
            </a:r>
            <a:endParaRPr lang="en-US" sz="8000" dirty="0">
              <a:solidFill>
                <a:schemeClr val="bg1">
                  <a:lumMod val="95000"/>
                </a:schemeClr>
              </a:solidFill>
              <a:latin typeface="MTF Jumpin' Jack" pitchFamily="2" charset="77"/>
              <a:ea typeface="BabblingElliott Medium" panose="02000603000000000000" pitchFamily="2" charset="0"/>
            </a:endParaRPr>
          </a:p>
        </p:txBody>
      </p:sp>
    </p:spTree>
    <p:extLst>
      <p:ext uri="{BB962C8B-B14F-4D97-AF65-F5344CB8AC3E}">
        <p14:creationId xmlns:p14="http://schemas.microsoft.com/office/powerpoint/2010/main" val="1344592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3047" y="131299"/>
            <a:ext cx="9144000" cy="1323439"/>
          </a:xfrm>
          <a:prstGeom prst="rect">
            <a:avLst/>
          </a:prstGeom>
          <a:noFill/>
        </p:spPr>
        <p:txBody>
          <a:bodyPr wrap="square">
            <a:spAutoFit/>
          </a:bodyPr>
          <a:lstStyle/>
          <a:p>
            <a:r>
              <a:rPr lang="en-US" sz="8000" dirty="0">
                <a:solidFill>
                  <a:srgbClr val="69DAC6"/>
                </a:solidFill>
                <a:latin typeface="MTF Jumpin' Jack" pitchFamily="2" charset="77"/>
                <a:ea typeface="BabblingElliott Medium" panose="02000603000000000000" pitchFamily="2" charset="0"/>
              </a:rPr>
              <a:t>G</a:t>
            </a:r>
            <a:r>
              <a:rPr lang="en-US" sz="8000" dirty="0">
                <a:solidFill>
                  <a:srgbClr val="C0E744"/>
                </a:solidFill>
                <a:latin typeface="MTF Jumpin' Jack" pitchFamily="2" charset="77"/>
                <a:ea typeface="BabblingElliott Medium" panose="02000603000000000000" pitchFamily="2" charset="0"/>
              </a:rPr>
              <a:t>e</a:t>
            </a:r>
            <a:r>
              <a:rPr lang="en-US" sz="8000" dirty="0">
                <a:solidFill>
                  <a:srgbClr val="FFEC38"/>
                </a:solidFill>
                <a:latin typeface="MTF Jumpin' Jack" pitchFamily="2" charset="77"/>
                <a:ea typeface="BabblingElliott Medium" panose="02000603000000000000" pitchFamily="2" charset="0"/>
              </a:rPr>
              <a:t>n</a:t>
            </a:r>
            <a:r>
              <a:rPr lang="en-US" sz="8000" dirty="0">
                <a:solidFill>
                  <a:srgbClr val="FAA31B"/>
                </a:solidFill>
                <a:latin typeface="MTF Jumpin' Jack" pitchFamily="2" charset="77"/>
                <a:ea typeface="BabblingElliott Medium" panose="02000603000000000000" pitchFamily="2" charset="0"/>
              </a:rPr>
              <a:t>e</a:t>
            </a:r>
            <a:r>
              <a:rPr lang="en-US" sz="8000" dirty="0">
                <a:solidFill>
                  <a:srgbClr val="FF87AB"/>
                </a:solidFill>
                <a:latin typeface="MTF Jumpin' Jack" pitchFamily="2" charset="77"/>
                <a:ea typeface="BabblingElliott Medium" panose="02000603000000000000" pitchFamily="2" charset="0"/>
              </a:rPr>
              <a:t>r</a:t>
            </a:r>
            <a:r>
              <a:rPr lang="en-US" sz="8000" dirty="0">
                <a:solidFill>
                  <a:srgbClr val="DD0C47"/>
                </a:solidFill>
                <a:latin typeface="MTF Jumpin' Jack" pitchFamily="2" charset="77"/>
                <a:ea typeface="BabblingElliott Medium" panose="02000603000000000000" pitchFamily="2" charset="0"/>
              </a:rPr>
              <a:t>a</a:t>
            </a:r>
            <a:r>
              <a:rPr lang="en-US" sz="8000" dirty="0">
                <a:solidFill>
                  <a:srgbClr val="D78DE4"/>
                </a:solidFill>
                <a:latin typeface="MTF Jumpin' Jack" pitchFamily="2" charset="77"/>
                <a:ea typeface="BabblingElliott Medium" panose="02000603000000000000" pitchFamily="2" charset="0"/>
              </a:rPr>
              <a:t>l </a:t>
            </a:r>
            <a:r>
              <a:rPr lang="en-US" sz="8000" dirty="0">
                <a:solidFill>
                  <a:srgbClr val="69DAC6"/>
                </a:solidFill>
                <a:latin typeface="MTF Jumpin' Jack" pitchFamily="2" charset="77"/>
                <a:ea typeface="BabblingElliott Medium" panose="02000603000000000000" pitchFamily="2" charset="0"/>
              </a:rPr>
              <a:t>i</a:t>
            </a:r>
            <a:r>
              <a:rPr lang="en-US" sz="8000" dirty="0">
                <a:solidFill>
                  <a:srgbClr val="C0E744"/>
                </a:solidFill>
                <a:latin typeface="MTF Jumpin' Jack" pitchFamily="2" charset="77"/>
                <a:ea typeface="BabblingElliott Medium" panose="02000603000000000000" pitchFamily="2" charset="0"/>
              </a:rPr>
              <a:t>n</a:t>
            </a:r>
            <a:r>
              <a:rPr lang="en-US" sz="8000" dirty="0">
                <a:solidFill>
                  <a:srgbClr val="FFEC38"/>
                </a:solidFill>
                <a:latin typeface="MTF Jumpin' Jack" pitchFamily="2" charset="77"/>
                <a:ea typeface="BabblingElliott Medium" panose="02000603000000000000" pitchFamily="2" charset="0"/>
              </a:rPr>
              <a:t>f</a:t>
            </a:r>
            <a:r>
              <a:rPr lang="en-US" sz="8000" dirty="0">
                <a:solidFill>
                  <a:srgbClr val="FAA31B"/>
                </a:solidFill>
                <a:latin typeface="MTF Jumpin' Jack" pitchFamily="2" charset="77"/>
                <a:ea typeface="BabblingElliott Medium" panose="02000603000000000000" pitchFamily="2" charset="0"/>
              </a:rPr>
              <a:t>o</a:t>
            </a:r>
            <a:endParaRPr lang="en-US" sz="8000" dirty="0">
              <a:solidFill>
                <a:schemeClr val="bg1">
                  <a:lumMod val="95000"/>
                </a:schemeClr>
              </a:solidFill>
              <a:latin typeface="MTF Jumpin' Jack" pitchFamily="2" charset="77"/>
              <a:ea typeface="BabblingElliott Medium" panose="02000603000000000000" pitchFamily="2" charset="0"/>
            </a:endParaRPr>
          </a:p>
        </p:txBody>
      </p:sp>
      <p:sp>
        <p:nvSpPr>
          <p:cNvPr id="4" name="Rectangle 3">
            <a:extLst>
              <a:ext uri="{FF2B5EF4-FFF2-40B4-BE49-F238E27FC236}">
                <a16:creationId xmlns:a16="http://schemas.microsoft.com/office/drawing/2014/main" id="{0BBC998F-0E8E-3A4C-BD20-8D8EA42322ED}"/>
              </a:ext>
            </a:extLst>
          </p:cNvPr>
          <p:cNvSpPr txBox="1">
            <a:spLocks noChangeArrowheads="1"/>
          </p:cNvSpPr>
          <p:nvPr/>
        </p:nvSpPr>
        <p:spPr>
          <a:xfrm>
            <a:off x="78656" y="1946684"/>
            <a:ext cx="5348748" cy="512271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l">
              <a:lnSpc>
                <a:spcPct val="90000"/>
              </a:lnSpc>
              <a:buFont typeface="Arial" panose="020B0604020202020204" pitchFamily="34" charset="0"/>
              <a:buChar char="•"/>
            </a:pPr>
            <a:r>
              <a:rPr lang="en-US" altLang="en-US" sz="1800" dirty="0">
                <a:solidFill>
                  <a:schemeClr val="tx1"/>
                </a:solidFill>
                <a:latin typeface="KG Miss Kindergarten" panose="02000000000000000000" pitchFamily="2" charset="77"/>
              </a:rPr>
              <a:t>Birthday Treats</a:t>
            </a:r>
          </a:p>
          <a:p>
            <a:pPr marL="742950" lvl="1" indent="-285750" algn="l">
              <a:lnSpc>
                <a:spcPct val="90000"/>
              </a:lnSpc>
              <a:buFont typeface="Arial" panose="020B0604020202020204" pitchFamily="34" charset="0"/>
              <a:buChar char="•"/>
            </a:pPr>
            <a:r>
              <a:rPr lang="en-US" altLang="en-US" sz="1400" dirty="0">
                <a:solidFill>
                  <a:schemeClr val="tx1"/>
                </a:solidFill>
                <a:latin typeface="KG Miss Kindergarten" panose="02000000000000000000" pitchFamily="2" charset="77"/>
              </a:rPr>
              <a:t>We would love to celebrate your child’s birthday at school! If you choose to send in a treat for the class, they must be store bought.</a:t>
            </a:r>
          </a:p>
          <a:p>
            <a:pPr marL="285750" indent="-285750" algn="l">
              <a:lnSpc>
                <a:spcPct val="90000"/>
              </a:lnSpc>
              <a:buFont typeface="Arial" panose="020B0604020202020204" pitchFamily="34" charset="0"/>
              <a:buChar char="•"/>
            </a:pPr>
            <a:r>
              <a:rPr lang="en-US" altLang="en-US" sz="1800" dirty="0">
                <a:solidFill>
                  <a:schemeClr val="tx1"/>
                </a:solidFill>
                <a:latin typeface="KG Miss Kindergarten" panose="02000000000000000000" pitchFamily="2" charset="77"/>
              </a:rPr>
              <a:t>End of Unit Celebrations</a:t>
            </a:r>
          </a:p>
          <a:p>
            <a:pPr marL="742950" lvl="1" indent="-285750" algn="l">
              <a:lnSpc>
                <a:spcPct val="90000"/>
              </a:lnSpc>
              <a:buFont typeface="Arial" panose="020B0604020202020204" pitchFamily="34" charset="0"/>
              <a:buChar char="•"/>
            </a:pPr>
            <a:r>
              <a:rPr lang="en-US" altLang="en-US" sz="1400" dirty="0">
                <a:solidFill>
                  <a:schemeClr val="tx1"/>
                </a:solidFill>
                <a:latin typeface="KG Miss Kindergarten" panose="02000000000000000000" pitchFamily="2" charset="77"/>
              </a:rPr>
              <a:t>During the school year, we love to have end of unit celebrations (Ex. Spider Fest). Some of the celebrations require a variety of items. Sign Ups will go out for classroom needs </a:t>
            </a:r>
            <a:r>
              <a:rPr lang="en-US" altLang="en-US" sz="1400" dirty="0">
                <a:solidFill>
                  <a:schemeClr val="tx1"/>
                </a:solidFill>
                <a:latin typeface="KG Miss Kindergarten" panose="02000000000000000000" pitchFamily="2" charset="77"/>
                <a:sym typeface="Wingdings" pitchFamily="2" charset="2"/>
              </a:rPr>
              <a:t></a:t>
            </a:r>
          </a:p>
          <a:p>
            <a:pPr marL="285750" indent="-285750" algn="l">
              <a:lnSpc>
                <a:spcPct val="90000"/>
              </a:lnSpc>
              <a:buFont typeface="Arial" panose="020B0604020202020204" pitchFamily="34" charset="0"/>
              <a:buChar char="•"/>
            </a:pPr>
            <a:r>
              <a:rPr lang="en-US" altLang="en-US" sz="1800" dirty="0">
                <a:solidFill>
                  <a:schemeClr val="tx1"/>
                </a:solidFill>
                <a:latin typeface="KG Miss Kindergarten" panose="02000000000000000000" pitchFamily="2" charset="77"/>
                <a:sym typeface="Wingdings" pitchFamily="2" charset="2"/>
              </a:rPr>
              <a:t>Grades/Report Cards</a:t>
            </a:r>
          </a:p>
          <a:p>
            <a:pPr marL="742950" lvl="1" indent="-285750" algn="l">
              <a:lnSpc>
                <a:spcPct val="90000"/>
              </a:lnSpc>
              <a:buFont typeface="Arial" panose="020B0604020202020204" pitchFamily="34" charset="0"/>
              <a:buChar char="•"/>
            </a:pPr>
            <a:r>
              <a:rPr lang="en-US" altLang="en-US" sz="1400" dirty="0">
                <a:solidFill>
                  <a:schemeClr val="tx1"/>
                </a:solidFill>
                <a:latin typeface="KG Miss Kindergarten" panose="02000000000000000000" pitchFamily="2" charset="77"/>
                <a:sym typeface="Wingdings" pitchFamily="2" charset="2"/>
              </a:rPr>
              <a:t>Please note, grades and report cards can ONLY be found on your Focus Parent Portal. If you need help accessing this, please reach out.</a:t>
            </a:r>
          </a:p>
          <a:p>
            <a:pPr marL="285750" indent="-285750" algn="l">
              <a:lnSpc>
                <a:spcPct val="90000"/>
              </a:lnSpc>
              <a:buFont typeface="Arial" panose="020B0604020202020204" pitchFamily="34" charset="0"/>
              <a:buChar char="•"/>
            </a:pPr>
            <a:r>
              <a:rPr lang="en-US" altLang="en-US" sz="1800" dirty="0">
                <a:solidFill>
                  <a:schemeClr val="tx1"/>
                </a:solidFill>
                <a:latin typeface="KG Miss Kindergarten" panose="02000000000000000000" pitchFamily="2" charset="77"/>
                <a:sym typeface="Wingdings" pitchFamily="2" charset="2"/>
              </a:rPr>
              <a:t>Make Up Work Policy</a:t>
            </a:r>
          </a:p>
          <a:p>
            <a:pPr marL="742950" lvl="1" indent="-285750" algn="l">
              <a:lnSpc>
                <a:spcPct val="90000"/>
              </a:lnSpc>
              <a:buFont typeface="Arial" panose="020B0604020202020204" pitchFamily="34" charset="0"/>
              <a:buChar char="•"/>
            </a:pPr>
            <a:r>
              <a:rPr lang="en-US" altLang="en-US" sz="1400" dirty="0">
                <a:solidFill>
                  <a:schemeClr val="tx1"/>
                </a:solidFill>
                <a:latin typeface="KG Miss Kindergarten" panose="02000000000000000000" pitchFamily="2" charset="77"/>
                <a:sym typeface="Wingdings" pitchFamily="2" charset="2"/>
              </a:rPr>
              <a:t>In order to receive a grade in the gradebook, all work must be turned in within 3 days of the date assigned.</a:t>
            </a:r>
          </a:p>
          <a:p>
            <a:pPr marL="285750" indent="-285750" algn="l">
              <a:lnSpc>
                <a:spcPct val="90000"/>
              </a:lnSpc>
              <a:buFont typeface="Arial" panose="020B0604020202020204" pitchFamily="34" charset="0"/>
              <a:buChar char="•"/>
            </a:pPr>
            <a:r>
              <a:rPr lang="en-US" altLang="en-US" sz="1800" dirty="0">
                <a:solidFill>
                  <a:schemeClr val="tx1"/>
                </a:solidFill>
                <a:latin typeface="KG Miss Kindergarten" panose="02000000000000000000" pitchFamily="2" charset="77"/>
                <a:sym typeface="Wingdings" pitchFamily="2" charset="2"/>
              </a:rPr>
              <a:t>PTO Patron</a:t>
            </a:r>
          </a:p>
          <a:p>
            <a:pPr marL="742950" lvl="1" indent="-285750" algn="l">
              <a:lnSpc>
                <a:spcPct val="90000"/>
              </a:lnSpc>
              <a:buFont typeface="Arial" panose="020B0604020202020204" pitchFamily="34" charset="0"/>
              <a:buChar char="•"/>
            </a:pPr>
            <a:r>
              <a:rPr lang="en-US" altLang="en-US" sz="1400" dirty="0">
                <a:solidFill>
                  <a:schemeClr val="tx1"/>
                </a:solidFill>
                <a:latin typeface="KG Miss Kindergarten" panose="02000000000000000000" pitchFamily="2" charset="77"/>
              </a:rPr>
              <a:t>Please consider becoming a PTO patron. PTO uses funds raised to support our students. Monthly PTO meetings are a great place to learn about what is happening in our school. For more information, visit </a:t>
            </a:r>
            <a:r>
              <a:rPr lang="en-US" altLang="en-US" sz="1400" dirty="0">
                <a:solidFill>
                  <a:schemeClr val="tx1"/>
                </a:solidFill>
                <a:latin typeface="KG Miss Kindergarten" panose="02000000000000000000" pitchFamily="2" charset="77"/>
                <a:hlinkClick r:id="rId3"/>
              </a:rPr>
              <a:t>https://killearnlakespto.org/</a:t>
            </a:r>
            <a:endParaRPr lang="en-US" altLang="en-US" sz="1400" dirty="0">
              <a:solidFill>
                <a:schemeClr val="tx1"/>
              </a:solidFill>
              <a:latin typeface="KG Miss Kindergarten" panose="02000000000000000000" pitchFamily="2" charset="77"/>
            </a:endParaRPr>
          </a:p>
        </p:txBody>
      </p:sp>
    </p:spTree>
    <p:extLst>
      <p:ext uri="{BB962C8B-B14F-4D97-AF65-F5344CB8AC3E}">
        <p14:creationId xmlns:p14="http://schemas.microsoft.com/office/powerpoint/2010/main" val="606203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1180E68-993C-534F-BD87-BDEF0FA09DA9}"/>
              </a:ext>
            </a:extLst>
          </p:cNvPr>
          <p:cNvSpPr/>
          <p:nvPr/>
        </p:nvSpPr>
        <p:spPr>
          <a:xfrm>
            <a:off x="0" y="0"/>
            <a:ext cx="9144000" cy="1569660"/>
          </a:xfrm>
          <a:prstGeom prst="rect">
            <a:avLst/>
          </a:prstGeom>
          <a:noFill/>
        </p:spPr>
        <p:txBody>
          <a:bodyPr wrap="square">
            <a:spAutoFit/>
          </a:bodyPr>
          <a:lstStyle/>
          <a:p>
            <a:pPr algn="ctr"/>
            <a:r>
              <a:rPr lang="en-US" sz="4800" dirty="0">
                <a:solidFill>
                  <a:srgbClr val="69DAC6"/>
                </a:solidFill>
                <a:latin typeface="MTF Jumpin' Jack" pitchFamily="2" charset="77"/>
                <a:ea typeface="BabblingElliott Medium" panose="02000603000000000000" pitchFamily="2" charset="0"/>
              </a:rPr>
              <a:t>S</a:t>
            </a:r>
            <a:r>
              <a:rPr lang="en-US" sz="4800" dirty="0">
                <a:solidFill>
                  <a:srgbClr val="C0E744"/>
                </a:solidFill>
                <a:latin typeface="MTF Jumpin' Jack" pitchFamily="2" charset="77"/>
                <a:ea typeface="BabblingElliott Medium" panose="02000603000000000000" pitchFamily="2" charset="0"/>
              </a:rPr>
              <a:t>c</a:t>
            </a:r>
            <a:r>
              <a:rPr lang="en-US" sz="4800" dirty="0">
                <a:solidFill>
                  <a:srgbClr val="FFEC38"/>
                </a:solidFill>
                <a:latin typeface="MTF Jumpin' Jack" pitchFamily="2" charset="77"/>
                <a:ea typeface="BabblingElliott Medium" panose="02000603000000000000" pitchFamily="2" charset="0"/>
              </a:rPr>
              <a:t>h</a:t>
            </a:r>
            <a:r>
              <a:rPr lang="en-US" sz="4800" dirty="0">
                <a:solidFill>
                  <a:srgbClr val="FAA31B"/>
                </a:solidFill>
                <a:latin typeface="MTF Jumpin' Jack" pitchFamily="2" charset="77"/>
                <a:ea typeface="BabblingElliott Medium" panose="02000603000000000000" pitchFamily="2" charset="0"/>
              </a:rPr>
              <a:t>o</a:t>
            </a:r>
            <a:r>
              <a:rPr lang="en-US" sz="4800" dirty="0">
                <a:solidFill>
                  <a:srgbClr val="FF87AB"/>
                </a:solidFill>
                <a:latin typeface="MTF Jumpin' Jack" pitchFamily="2" charset="77"/>
                <a:ea typeface="BabblingElliott Medium" panose="02000603000000000000" pitchFamily="2" charset="0"/>
              </a:rPr>
              <a:t>o</a:t>
            </a:r>
            <a:r>
              <a:rPr lang="en-US" sz="4800" dirty="0">
                <a:solidFill>
                  <a:srgbClr val="DD0C47"/>
                </a:solidFill>
                <a:latin typeface="MTF Jumpin' Jack" pitchFamily="2" charset="77"/>
                <a:ea typeface="BabblingElliott Medium" panose="02000603000000000000" pitchFamily="2" charset="0"/>
              </a:rPr>
              <a:t>l </a:t>
            </a:r>
          </a:p>
          <a:p>
            <a:pPr algn="ctr"/>
            <a:r>
              <a:rPr lang="en-US" sz="4800" dirty="0">
                <a:solidFill>
                  <a:srgbClr val="D78DE4"/>
                </a:solidFill>
                <a:latin typeface="MTF Jumpin' Jack" pitchFamily="2" charset="77"/>
                <a:ea typeface="BabblingElliott Medium" panose="02000603000000000000" pitchFamily="2" charset="0"/>
              </a:rPr>
              <a:t>i</a:t>
            </a:r>
            <a:r>
              <a:rPr lang="en-US" sz="4800" dirty="0">
                <a:solidFill>
                  <a:srgbClr val="69DAC6"/>
                </a:solidFill>
                <a:latin typeface="MTF Jumpin' Jack" pitchFamily="2" charset="77"/>
                <a:ea typeface="BabblingElliott Medium" panose="02000603000000000000" pitchFamily="2" charset="0"/>
              </a:rPr>
              <a:t>m</a:t>
            </a:r>
            <a:r>
              <a:rPr lang="en-US" sz="4800" dirty="0">
                <a:solidFill>
                  <a:srgbClr val="C0E744"/>
                </a:solidFill>
                <a:latin typeface="MTF Jumpin' Jack" pitchFamily="2" charset="77"/>
                <a:ea typeface="BabblingElliott Medium" panose="02000603000000000000" pitchFamily="2" charset="0"/>
              </a:rPr>
              <a:t>pr</a:t>
            </a:r>
            <a:r>
              <a:rPr lang="en-US" sz="4800" dirty="0">
                <a:solidFill>
                  <a:srgbClr val="FFEC38"/>
                </a:solidFill>
                <a:latin typeface="MTF Jumpin' Jack" pitchFamily="2" charset="77"/>
                <a:ea typeface="BabblingElliott Medium" panose="02000603000000000000" pitchFamily="2" charset="0"/>
              </a:rPr>
              <a:t>o</a:t>
            </a:r>
            <a:r>
              <a:rPr lang="en-US" sz="4800" dirty="0">
                <a:solidFill>
                  <a:srgbClr val="FAA31B"/>
                </a:solidFill>
                <a:latin typeface="MTF Jumpin' Jack" pitchFamily="2" charset="77"/>
                <a:ea typeface="BabblingElliott Medium" panose="02000603000000000000" pitchFamily="2" charset="0"/>
              </a:rPr>
              <a:t>v</a:t>
            </a:r>
            <a:r>
              <a:rPr lang="en-US" sz="4800" dirty="0">
                <a:solidFill>
                  <a:srgbClr val="FF87AB"/>
                </a:solidFill>
                <a:latin typeface="MTF Jumpin' Jack" pitchFamily="2" charset="77"/>
                <a:ea typeface="BabblingElliott Medium" panose="02000603000000000000" pitchFamily="2" charset="0"/>
              </a:rPr>
              <a:t>e</a:t>
            </a:r>
            <a:r>
              <a:rPr lang="en-US" sz="4800" dirty="0">
                <a:solidFill>
                  <a:srgbClr val="DD0C47"/>
                </a:solidFill>
                <a:latin typeface="MTF Jumpin' Jack" pitchFamily="2" charset="77"/>
                <a:ea typeface="BabblingElliott Medium" panose="02000603000000000000" pitchFamily="2" charset="0"/>
              </a:rPr>
              <a:t>m</a:t>
            </a:r>
            <a:r>
              <a:rPr lang="en-US" sz="4800" dirty="0">
                <a:solidFill>
                  <a:srgbClr val="D78DE4"/>
                </a:solidFill>
                <a:latin typeface="MTF Jumpin' Jack" pitchFamily="2" charset="77"/>
                <a:ea typeface="BabblingElliott Medium" panose="02000603000000000000" pitchFamily="2" charset="0"/>
              </a:rPr>
              <a:t>e</a:t>
            </a:r>
            <a:r>
              <a:rPr lang="en-US" sz="4800" dirty="0">
                <a:solidFill>
                  <a:srgbClr val="69DAC6"/>
                </a:solidFill>
                <a:latin typeface="MTF Jumpin' Jack" pitchFamily="2" charset="77"/>
                <a:ea typeface="BabblingElliott Medium" panose="02000603000000000000" pitchFamily="2" charset="0"/>
              </a:rPr>
              <a:t>n</a:t>
            </a:r>
            <a:r>
              <a:rPr lang="en-US" sz="4800" dirty="0">
                <a:solidFill>
                  <a:srgbClr val="C0E744"/>
                </a:solidFill>
                <a:latin typeface="MTF Jumpin' Jack" pitchFamily="2" charset="77"/>
                <a:ea typeface="BabblingElliott Medium" panose="02000603000000000000" pitchFamily="2" charset="0"/>
              </a:rPr>
              <a:t>t </a:t>
            </a:r>
            <a:r>
              <a:rPr lang="en-US" sz="4800" dirty="0">
                <a:solidFill>
                  <a:srgbClr val="FFEC38"/>
                </a:solidFill>
                <a:latin typeface="MTF Jumpin' Jack" pitchFamily="2" charset="77"/>
                <a:ea typeface="BabblingElliott Medium" panose="02000603000000000000" pitchFamily="2" charset="0"/>
              </a:rPr>
              <a:t>p</a:t>
            </a:r>
            <a:r>
              <a:rPr lang="en-US" sz="4800" dirty="0">
                <a:solidFill>
                  <a:srgbClr val="FAA31B"/>
                </a:solidFill>
                <a:latin typeface="MTF Jumpin' Jack" pitchFamily="2" charset="77"/>
                <a:ea typeface="BabblingElliott Medium" panose="02000603000000000000" pitchFamily="2" charset="0"/>
              </a:rPr>
              <a:t>l</a:t>
            </a:r>
            <a:r>
              <a:rPr lang="en-US" sz="4800" dirty="0">
                <a:solidFill>
                  <a:srgbClr val="FF87AB"/>
                </a:solidFill>
                <a:latin typeface="MTF Jumpin' Jack" pitchFamily="2" charset="77"/>
                <a:ea typeface="BabblingElliott Medium" panose="02000603000000000000" pitchFamily="2" charset="0"/>
              </a:rPr>
              <a:t>a</a:t>
            </a:r>
            <a:r>
              <a:rPr lang="en-US" sz="4800" dirty="0">
                <a:solidFill>
                  <a:srgbClr val="DD0C47"/>
                </a:solidFill>
                <a:latin typeface="MTF Jumpin' Jack" pitchFamily="2" charset="77"/>
                <a:ea typeface="BabblingElliott Medium" panose="02000603000000000000" pitchFamily="2" charset="0"/>
              </a:rPr>
              <a:t>n</a:t>
            </a:r>
            <a:endParaRPr lang="en-US" sz="4800" dirty="0">
              <a:solidFill>
                <a:schemeClr val="bg1">
                  <a:lumMod val="95000"/>
                </a:schemeClr>
              </a:solidFill>
              <a:latin typeface="MTF Jumpin' Jack" pitchFamily="2" charset="77"/>
              <a:ea typeface="BabblingElliott Medium" panose="02000603000000000000" pitchFamily="2" charset="0"/>
            </a:endParaRPr>
          </a:p>
        </p:txBody>
      </p:sp>
      <p:sp>
        <p:nvSpPr>
          <p:cNvPr id="3" name="Rectangle 2">
            <a:extLst>
              <a:ext uri="{FF2B5EF4-FFF2-40B4-BE49-F238E27FC236}">
                <a16:creationId xmlns:a16="http://schemas.microsoft.com/office/drawing/2014/main" id="{1E3DA1F8-9ED8-41B4-8510-4C9FEC6538CA}"/>
              </a:ext>
            </a:extLst>
          </p:cNvPr>
          <p:cNvSpPr/>
          <p:nvPr/>
        </p:nvSpPr>
        <p:spPr>
          <a:xfrm>
            <a:off x="543339" y="2557670"/>
            <a:ext cx="6314661" cy="3539430"/>
          </a:xfrm>
          <a:prstGeom prst="rect">
            <a:avLst/>
          </a:prstGeom>
        </p:spPr>
        <p:txBody>
          <a:bodyPr wrap="square">
            <a:spAutoFit/>
          </a:bodyPr>
          <a:lstStyle/>
          <a:p>
            <a:pPr algn="ctr"/>
            <a:r>
              <a:rPr lang="en-US" sz="3200" dirty="0">
                <a:latin typeface="KG Miss Kindergarten" panose="02000000000000000000" pitchFamily="2" charset="0"/>
              </a:rPr>
              <a:t>There are copies of our School Improvement Plan in the Media Center.  Feel free to stop by for a copy to read and give input and/or feedback.  </a:t>
            </a:r>
          </a:p>
          <a:p>
            <a:pPr algn="ctr"/>
            <a:r>
              <a:rPr lang="en-US" sz="3200" dirty="0">
                <a:latin typeface="KG Miss Kindergarten" panose="02000000000000000000" pitchFamily="2" charset="0"/>
              </a:rPr>
              <a:t>Thank you! </a:t>
            </a:r>
          </a:p>
        </p:txBody>
      </p:sp>
    </p:spTree>
    <p:extLst>
      <p:ext uri="{BB962C8B-B14F-4D97-AF65-F5344CB8AC3E}">
        <p14:creationId xmlns:p14="http://schemas.microsoft.com/office/powerpoint/2010/main" val="3354106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07816" y="1967345"/>
            <a:ext cx="6040584" cy="4524315"/>
          </a:xfrm>
          <a:prstGeom prst="rect">
            <a:avLst/>
          </a:prstGeom>
          <a:noFill/>
        </p:spPr>
        <p:txBody>
          <a:bodyPr wrap="square" rtlCol="0">
            <a:spAutoFit/>
          </a:bodyPr>
          <a:lstStyle/>
          <a:p>
            <a:pPr algn="ctr"/>
            <a:r>
              <a:rPr lang="en-US" sz="3200" dirty="0">
                <a:latin typeface="KG Miss Kindergarten" panose="02000000000000000000" pitchFamily="2" charset="77"/>
                <a:cs typeface="Arial" panose="020B0604020202020204" pitchFamily="34" charset="0"/>
              </a:rPr>
              <a:t>Thank you so much for joining us this evening! I look forward to getting to know your child more throughout the year. Please be sure to reach out to me if you need anything at all! </a:t>
            </a:r>
          </a:p>
          <a:p>
            <a:pPr algn="ctr"/>
            <a:endParaRPr lang="en-US" sz="3200" dirty="0">
              <a:latin typeface="KG Miss Kindergarten" panose="02000000000000000000" pitchFamily="2" charset="77"/>
              <a:cs typeface="Arial" panose="020B0604020202020204" pitchFamily="34" charset="0"/>
            </a:endParaRPr>
          </a:p>
          <a:p>
            <a:pPr algn="ctr"/>
            <a:r>
              <a:rPr lang="en-US" sz="3200" dirty="0">
                <a:latin typeface="KG Miss Kindergarten" panose="02000000000000000000" pitchFamily="2" charset="77"/>
                <a:cs typeface="Arial" panose="020B0604020202020204" pitchFamily="34" charset="0"/>
              </a:rPr>
              <a:t>Questions? </a:t>
            </a:r>
            <a:r>
              <a:rPr lang="en-US" sz="3200" dirty="0">
                <a:latin typeface="KG Miss Kindergarten" panose="02000000000000000000" pitchFamily="2" charset="77"/>
                <a:cs typeface="Arial" panose="020B0604020202020204" pitchFamily="34" charset="0"/>
                <a:sym typeface="Wingdings" pitchFamily="2" charset="2"/>
              </a:rPr>
              <a:t> </a:t>
            </a:r>
            <a:endParaRPr lang="en-US" sz="3200" dirty="0">
              <a:latin typeface="KG Miss Kindergarten" panose="02000000000000000000" pitchFamily="2" charset="77"/>
              <a:cs typeface="Arial" panose="020B0604020202020204" pitchFamily="34" charset="0"/>
            </a:endParaRPr>
          </a:p>
        </p:txBody>
      </p:sp>
      <p:sp>
        <p:nvSpPr>
          <p:cNvPr id="3" name="Rectangle 2"/>
          <p:cNvSpPr/>
          <p:nvPr/>
        </p:nvSpPr>
        <p:spPr>
          <a:xfrm>
            <a:off x="0" y="83130"/>
            <a:ext cx="9144000" cy="1569660"/>
          </a:xfrm>
          <a:prstGeom prst="rect">
            <a:avLst/>
          </a:prstGeom>
          <a:noFill/>
        </p:spPr>
        <p:txBody>
          <a:bodyPr wrap="square">
            <a:spAutoFit/>
          </a:bodyPr>
          <a:lstStyle/>
          <a:p>
            <a:pPr algn="ctr"/>
            <a:r>
              <a:rPr lang="en-US" sz="9600" dirty="0">
                <a:solidFill>
                  <a:srgbClr val="69DAC6"/>
                </a:solidFill>
                <a:latin typeface="MTF Jumpin' Jack" pitchFamily="2" charset="77"/>
                <a:ea typeface="BabblingElliott Medium" panose="02000603000000000000" pitchFamily="2" charset="0"/>
              </a:rPr>
              <a:t>T</a:t>
            </a:r>
            <a:r>
              <a:rPr lang="en-US" sz="9600" dirty="0">
                <a:solidFill>
                  <a:srgbClr val="C0E744"/>
                </a:solidFill>
                <a:latin typeface="MTF Jumpin' Jack" pitchFamily="2" charset="77"/>
                <a:ea typeface="BabblingElliott Medium" panose="02000603000000000000" pitchFamily="2" charset="0"/>
              </a:rPr>
              <a:t>h</a:t>
            </a:r>
            <a:r>
              <a:rPr lang="en-US" sz="9600" dirty="0">
                <a:solidFill>
                  <a:srgbClr val="FFEC38"/>
                </a:solidFill>
                <a:latin typeface="MTF Jumpin' Jack" pitchFamily="2" charset="77"/>
                <a:ea typeface="BabblingElliott Medium" panose="02000603000000000000" pitchFamily="2" charset="0"/>
              </a:rPr>
              <a:t>a</a:t>
            </a:r>
            <a:r>
              <a:rPr lang="en-US" sz="9600" dirty="0">
                <a:solidFill>
                  <a:srgbClr val="FAA31B"/>
                </a:solidFill>
                <a:latin typeface="MTF Jumpin' Jack" pitchFamily="2" charset="77"/>
                <a:ea typeface="BabblingElliott Medium" panose="02000603000000000000" pitchFamily="2" charset="0"/>
              </a:rPr>
              <a:t>n</a:t>
            </a:r>
            <a:r>
              <a:rPr lang="en-US" sz="9600" dirty="0">
                <a:solidFill>
                  <a:srgbClr val="FF87AB"/>
                </a:solidFill>
                <a:latin typeface="MTF Jumpin' Jack" pitchFamily="2" charset="77"/>
                <a:ea typeface="BabblingElliott Medium" panose="02000603000000000000" pitchFamily="2" charset="0"/>
              </a:rPr>
              <a:t>k </a:t>
            </a:r>
            <a:r>
              <a:rPr lang="en-US" sz="9600" dirty="0">
                <a:solidFill>
                  <a:srgbClr val="DD0C47"/>
                </a:solidFill>
                <a:latin typeface="MTF Jumpin' Jack" pitchFamily="2" charset="77"/>
                <a:ea typeface="BabblingElliott Medium" panose="02000603000000000000" pitchFamily="2" charset="0"/>
              </a:rPr>
              <a:t>y</a:t>
            </a:r>
            <a:r>
              <a:rPr lang="en-US" sz="9600" dirty="0">
                <a:solidFill>
                  <a:srgbClr val="D78DE4"/>
                </a:solidFill>
                <a:latin typeface="MTF Jumpin' Jack" pitchFamily="2" charset="77"/>
                <a:ea typeface="BabblingElliott Medium" panose="02000603000000000000" pitchFamily="2" charset="0"/>
              </a:rPr>
              <a:t>o</a:t>
            </a:r>
            <a:r>
              <a:rPr lang="en-US" sz="9600" dirty="0">
                <a:solidFill>
                  <a:srgbClr val="69DAC6"/>
                </a:solidFill>
                <a:latin typeface="MTF Jumpin' Jack" pitchFamily="2" charset="77"/>
                <a:ea typeface="BabblingElliott Medium" panose="02000603000000000000" pitchFamily="2" charset="0"/>
              </a:rPr>
              <a:t>u</a:t>
            </a:r>
            <a:endParaRPr lang="en-US" sz="9600" dirty="0">
              <a:solidFill>
                <a:schemeClr val="bg1">
                  <a:lumMod val="95000"/>
                </a:schemeClr>
              </a:solidFill>
              <a:latin typeface="MTF Jumpin' Jack" pitchFamily="2" charset="77"/>
              <a:ea typeface="BabblingElliott Medium" panose="02000603000000000000" pitchFamily="2" charset="0"/>
            </a:endParaRPr>
          </a:p>
        </p:txBody>
      </p:sp>
    </p:spTree>
    <p:extLst>
      <p:ext uri="{BB962C8B-B14F-4D97-AF65-F5344CB8AC3E}">
        <p14:creationId xmlns:p14="http://schemas.microsoft.com/office/powerpoint/2010/main" val="195093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52" y="2138033"/>
            <a:ext cx="4571448" cy="4401205"/>
          </a:xfrm>
          <a:prstGeom prst="rect">
            <a:avLst/>
          </a:prstGeom>
          <a:noFill/>
        </p:spPr>
        <p:txBody>
          <a:bodyPr wrap="square" rtlCol="0">
            <a:spAutoFit/>
          </a:bodyPr>
          <a:lstStyle/>
          <a:p>
            <a:pPr algn="ctr"/>
            <a:r>
              <a:rPr lang="en-US" sz="2800" dirty="0">
                <a:latin typeface="KG Miss Kindergarten" panose="02000000000000000000" pitchFamily="2" charset="77"/>
                <a:cs typeface="Arial" panose="020B0604020202020204" pitchFamily="34" charset="0"/>
              </a:rPr>
              <a:t>Welcome to a new school year! We are so excited for a great year in first grade. This is going to be a fun year full of learning and adventure. I cannot wait to watch your child grow throughout the year! </a:t>
            </a:r>
            <a:r>
              <a:rPr lang="en-US" sz="2800" dirty="0">
                <a:latin typeface="KG Miss Kindergarten" panose="02000000000000000000" pitchFamily="2" charset="77"/>
                <a:cs typeface="Arial" panose="020B0604020202020204" pitchFamily="34" charset="0"/>
                <a:sym typeface="Wingdings" pitchFamily="2" charset="2"/>
              </a:rPr>
              <a:t> </a:t>
            </a:r>
            <a:endParaRPr lang="en-US" sz="2800" dirty="0">
              <a:latin typeface="KG Miss Kindergarten" panose="02000000000000000000" pitchFamily="2" charset="77"/>
              <a:cs typeface="Arial" panose="020B0604020202020204" pitchFamily="34" charset="0"/>
            </a:endParaRPr>
          </a:p>
        </p:txBody>
      </p:sp>
      <p:sp>
        <p:nvSpPr>
          <p:cNvPr id="3" name="Rectangle 2"/>
          <p:cNvSpPr/>
          <p:nvPr/>
        </p:nvSpPr>
        <p:spPr>
          <a:xfrm>
            <a:off x="0" y="83130"/>
            <a:ext cx="9144000" cy="1569660"/>
          </a:xfrm>
          <a:prstGeom prst="rect">
            <a:avLst/>
          </a:prstGeom>
          <a:noFill/>
        </p:spPr>
        <p:txBody>
          <a:bodyPr wrap="square">
            <a:spAutoFit/>
          </a:bodyPr>
          <a:lstStyle/>
          <a:p>
            <a:pPr algn="ctr"/>
            <a:r>
              <a:rPr lang="en-US" sz="9600" dirty="0">
                <a:solidFill>
                  <a:srgbClr val="69DAC6"/>
                </a:solidFill>
                <a:latin typeface="MTF Jumpin' Jack" pitchFamily="2" charset="77"/>
                <a:ea typeface="BabblingElliott Medium" panose="02000603000000000000" pitchFamily="2" charset="0"/>
              </a:rPr>
              <a:t>W</a:t>
            </a:r>
            <a:r>
              <a:rPr lang="en-US" sz="9600" dirty="0">
                <a:solidFill>
                  <a:srgbClr val="C0E744"/>
                </a:solidFill>
                <a:latin typeface="MTF Jumpin' Jack" pitchFamily="2" charset="77"/>
                <a:ea typeface="BabblingElliott Medium" panose="02000603000000000000" pitchFamily="2" charset="0"/>
              </a:rPr>
              <a:t>e</a:t>
            </a:r>
            <a:r>
              <a:rPr lang="en-US" sz="9600" dirty="0">
                <a:solidFill>
                  <a:srgbClr val="FFEC38"/>
                </a:solidFill>
                <a:latin typeface="MTF Jumpin' Jack" pitchFamily="2" charset="77"/>
                <a:ea typeface="BabblingElliott Medium" panose="02000603000000000000" pitchFamily="2" charset="0"/>
              </a:rPr>
              <a:t>l</a:t>
            </a:r>
            <a:r>
              <a:rPr lang="en-US" sz="9600" dirty="0">
                <a:solidFill>
                  <a:srgbClr val="FAA31B"/>
                </a:solidFill>
                <a:latin typeface="MTF Jumpin' Jack" pitchFamily="2" charset="77"/>
                <a:ea typeface="BabblingElliott Medium" panose="02000603000000000000" pitchFamily="2" charset="0"/>
              </a:rPr>
              <a:t>c</a:t>
            </a:r>
            <a:r>
              <a:rPr lang="en-US" sz="9600" dirty="0">
                <a:solidFill>
                  <a:srgbClr val="FF87AB"/>
                </a:solidFill>
                <a:latin typeface="MTF Jumpin' Jack" pitchFamily="2" charset="77"/>
                <a:ea typeface="BabblingElliott Medium" panose="02000603000000000000" pitchFamily="2" charset="0"/>
              </a:rPr>
              <a:t>o</a:t>
            </a:r>
            <a:r>
              <a:rPr lang="en-US" sz="9600" dirty="0">
                <a:solidFill>
                  <a:srgbClr val="DD0C47"/>
                </a:solidFill>
                <a:latin typeface="MTF Jumpin' Jack" pitchFamily="2" charset="77"/>
                <a:ea typeface="BabblingElliott Medium" panose="02000603000000000000" pitchFamily="2" charset="0"/>
              </a:rPr>
              <a:t>m</a:t>
            </a:r>
            <a:r>
              <a:rPr lang="en-US" sz="9600" dirty="0">
                <a:solidFill>
                  <a:srgbClr val="D78DE4"/>
                </a:solidFill>
                <a:latin typeface="MTF Jumpin' Jack" pitchFamily="2" charset="77"/>
                <a:ea typeface="BabblingElliott Medium" panose="02000603000000000000" pitchFamily="2" charset="0"/>
              </a:rPr>
              <a:t>e</a:t>
            </a:r>
            <a:endParaRPr lang="en-US" sz="9600" dirty="0">
              <a:solidFill>
                <a:schemeClr val="bg1">
                  <a:lumMod val="95000"/>
                </a:schemeClr>
              </a:solidFill>
              <a:latin typeface="MTF Jumpin' Jack" pitchFamily="2" charset="77"/>
              <a:ea typeface="BabblingElliott Medium" panose="02000603000000000000" pitchFamily="2" charset="0"/>
            </a:endParaRPr>
          </a:p>
        </p:txBody>
      </p:sp>
    </p:spTree>
    <p:extLst>
      <p:ext uri="{BB962C8B-B14F-4D97-AF65-F5344CB8AC3E}">
        <p14:creationId xmlns:p14="http://schemas.microsoft.com/office/powerpoint/2010/main" val="1692223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4135" y="2272145"/>
            <a:ext cx="6497784" cy="4524315"/>
          </a:xfrm>
          <a:prstGeom prst="rect">
            <a:avLst/>
          </a:prstGeom>
          <a:noFill/>
        </p:spPr>
        <p:txBody>
          <a:bodyPr wrap="square" rtlCol="0">
            <a:spAutoFit/>
          </a:bodyPr>
          <a:lstStyle/>
          <a:p>
            <a:pPr marL="457200" indent="-457200" algn="ctr">
              <a:buFont typeface="Arial" panose="020B0604020202020204" pitchFamily="34" charset="0"/>
              <a:buChar char="•"/>
            </a:pPr>
            <a:r>
              <a:rPr lang="en-US" sz="3200" dirty="0">
                <a:latin typeface="KG Miss Kindergarten" panose="02000000000000000000" pitchFamily="2" charset="77"/>
                <a:cs typeface="Arial" panose="020B0604020202020204" pitchFamily="34" charset="0"/>
              </a:rPr>
              <a:t>Journal Writing/SEL</a:t>
            </a:r>
          </a:p>
          <a:p>
            <a:pPr marL="457200" indent="-457200" algn="ctr">
              <a:buFont typeface="Arial" panose="020B0604020202020204" pitchFamily="34" charset="0"/>
              <a:buChar char="•"/>
            </a:pPr>
            <a:r>
              <a:rPr lang="en-US" sz="3200" dirty="0">
                <a:latin typeface="KG Miss Kindergarten" panose="02000000000000000000" pitchFamily="2" charset="77"/>
                <a:cs typeface="Arial" panose="020B0604020202020204" pitchFamily="34" charset="0"/>
              </a:rPr>
              <a:t>Whole Group Language Arts</a:t>
            </a:r>
          </a:p>
          <a:p>
            <a:pPr marL="457200" indent="-457200" algn="ctr">
              <a:buFont typeface="Arial" panose="020B0604020202020204" pitchFamily="34" charset="0"/>
              <a:buChar char="•"/>
            </a:pPr>
            <a:r>
              <a:rPr lang="en-US" sz="3200" dirty="0">
                <a:latin typeface="KG Miss Kindergarten" panose="02000000000000000000" pitchFamily="2" charset="77"/>
                <a:cs typeface="Arial" panose="020B0604020202020204" pitchFamily="34" charset="0"/>
              </a:rPr>
              <a:t>Small Group Language Arts</a:t>
            </a:r>
          </a:p>
          <a:p>
            <a:pPr marL="457200" indent="-457200" algn="ctr">
              <a:buFont typeface="Arial" panose="020B0604020202020204" pitchFamily="34" charset="0"/>
              <a:buChar char="•"/>
            </a:pPr>
            <a:r>
              <a:rPr lang="en-US" sz="3200" dirty="0">
                <a:latin typeface="KG Miss Kindergarten" panose="02000000000000000000" pitchFamily="2" charset="77"/>
                <a:cs typeface="Arial" panose="020B0604020202020204" pitchFamily="34" charset="0"/>
              </a:rPr>
              <a:t>Special Area</a:t>
            </a:r>
          </a:p>
          <a:p>
            <a:pPr marL="457200" indent="-457200" algn="ctr">
              <a:buFont typeface="Arial" panose="020B0604020202020204" pitchFamily="34" charset="0"/>
              <a:buChar char="•"/>
            </a:pPr>
            <a:r>
              <a:rPr lang="en-US" sz="3200" dirty="0">
                <a:latin typeface="KG Miss Kindergarten" panose="02000000000000000000" pitchFamily="2" charset="77"/>
                <a:cs typeface="Arial" panose="020B0604020202020204" pitchFamily="34" charset="0"/>
              </a:rPr>
              <a:t>Lunch</a:t>
            </a:r>
          </a:p>
          <a:p>
            <a:pPr marL="457200" indent="-457200" algn="ctr">
              <a:buFont typeface="Arial" panose="020B0604020202020204" pitchFamily="34" charset="0"/>
              <a:buChar char="•"/>
            </a:pPr>
            <a:r>
              <a:rPr lang="en-US" sz="3200" dirty="0">
                <a:latin typeface="KG Miss Kindergarten" panose="02000000000000000000" pitchFamily="2" charset="77"/>
                <a:cs typeface="Arial" panose="020B0604020202020204" pitchFamily="34" charset="0"/>
              </a:rPr>
              <a:t>Math</a:t>
            </a:r>
          </a:p>
          <a:p>
            <a:pPr marL="457200" indent="-457200" algn="ctr">
              <a:buFont typeface="Arial" panose="020B0604020202020204" pitchFamily="34" charset="0"/>
              <a:buChar char="•"/>
            </a:pPr>
            <a:r>
              <a:rPr lang="en-US" sz="3200" dirty="0">
                <a:latin typeface="KG Miss Kindergarten" panose="02000000000000000000" pitchFamily="2" charset="77"/>
                <a:cs typeface="Arial" panose="020B0604020202020204" pitchFamily="34" charset="0"/>
              </a:rPr>
              <a:t>Developmental Play</a:t>
            </a:r>
          </a:p>
          <a:p>
            <a:pPr marL="457200" indent="-457200" algn="ctr">
              <a:buFont typeface="Arial" panose="020B0604020202020204" pitchFamily="34" charset="0"/>
              <a:buChar char="•"/>
            </a:pPr>
            <a:r>
              <a:rPr lang="en-US" sz="3200" dirty="0">
                <a:latin typeface="KG Miss Kindergarten" panose="02000000000000000000" pitchFamily="2" charset="77"/>
                <a:cs typeface="Arial" panose="020B0604020202020204" pitchFamily="34" charset="0"/>
              </a:rPr>
              <a:t>Science/Social Studies</a:t>
            </a:r>
          </a:p>
          <a:p>
            <a:pPr marL="457200" indent="-457200" algn="ctr">
              <a:buFont typeface="Arial" panose="020B0604020202020204" pitchFamily="34" charset="0"/>
              <a:buChar char="•"/>
            </a:pPr>
            <a:endParaRPr lang="en-US" sz="3200" dirty="0">
              <a:latin typeface="KG Miss Kindergarten" panose="02000000000000000000" pitchFamily="2" charset="77"/>
              <a:cs typeface="Arial" panose="020B0604020202020204" pitchFamily="34" charset="0"/>
            </a:endParaRPr>
          </a:p>
        </p:txBody>
      </p:sp>
      <p:sp>
        <p:nvSpPr>
          <p:cNvPr id="3" name="Rectangle 2"/>
          <p:cNvSpPr/>
          <p:nvPr/>
        </p:nvSpPr>
        <p:spPr>
          <a:xfrm>
            <a:off x="0" y="176962"/>
            <a:ext cx="9144000" cy="1200329"/>
          </a:xfrm>
          <a:prstGeom prst="rect">
            <a:avLst/>
          </a:prstGeom>
          <a:noFill/>
        </p:spPr>
        <p:txBody>
          <a:bodyPr wrap="square">
            <a:spAutoFit/>
          </a:bodyPr>
          <a:lstStyle/>
          <a:p>
            <a:pPr algn="ctr"/>
            <a:r>
              <a:rPr lang="en-US" sz="7200" dirty="0">
                <a:solidFill>
                  <a:srgbClr val="69DAC6"/>
                </a:solidFill>
                <a:latin typeface="MTF Jumpin' Jack" pitchFamily="2" charset="77"/>
                <a:ea typeface="BabblingElliott Medium" panose="02000603000000000000" pitchFamily="2" charset="0"/>
              </a:rPr>
              <a:t>D</a:t>
            </a:r>
            <a:r>
              <a:rPr lang="en-US" sz="7200" dirty="0">
                <a:solidFill>
                  <a:srgbClr val="C0E744"/>
                </a:solidFill>
                <a:latin typeface="MTF Jumpin' Jack" pitchFamily="2" charset="77"/>
                <a:ea typeface="BabblingElliott Medium" panose="02000603000000000000" pitchFamily="2" charset="0"/>
              </a:rPr>
              <a:t>a</a:t>
            </a:r>
            <a:r>
              <a:rPr lang="en-US" sz="7200" dirty="0">
                <a:solidFill>
                  <a:srgbClr val="FFEC38"/>
                </a:solidFill>
                <a:latin typeface="MTF Jumpin' Jack" pitchFamily="2" charset="77"/>
                <a:ea typeface="BabblingElliott Medium" panose="02000603000000000000" pitchFamily="2" charset="0"/>
              </a:rPr>
              <a:t>i</a:t>
            </a:r>
            <a:r>
              <a:rPr lang="en-US" sz="7200" dirty="0">
                <a:solidFill>
                  <a:srgbClr val="FAA31B"/>
                </a:solidFill>
                <a:latin typeface="MTF Jumpin' Jack" pitchFamily="2" charset="77"/>
                <a:ea typeface="BabblingElliott Medium" panose="02000603000000000000" pitchFamily="2" charset="0"/>
              </a:rPr>
              <a:t>l</a:t>
            </a:r>
            <a:r>
              <a:rPr lang="en-US" sz="7200" dirty="0">
                <a:solidFill>
                  <a:srgbClr val="FF87AB"/>
                </a:solidFill>
                <a:latin typeface="MTF Jumpin' Jack" pitchFamily="2" charset="77"/>
                <a:ea typeface="BabblingElliott Medium" panose="02000603000000000000" pitchFamily="2" charset="0"/>
              </a:rPr>
              <a:t>y </a:t>
            </a:r>
            <a:r>
              <a:rPr lang="en-US" sz="7200" dirty="0">
                <a:solidFill>
                  <a:srgbClr val="DD0C47"/>
                </a:solidFill>
                <a:latin typeface="MTF Jumpin' Jack" pitchFamily="2" charset="77"/>
                <a:ea typeface="BabblingElliott Medium" panose="02000603000000000000" pitchFamily="2" charset="0"/>
              </a:rPr>
              <a:t>s</a:t>
            </a:r>
            <a:r>
              <a:rPr lang="en-US" sz="7200" dirty="0">
                <a:solidFill>
                  <a:srgbClr val="D78DE4"/>
                </a:solidFill>
                <a:latin typeface="MTF Jumpin' Jack" pitchFamily="2" charset="77"/>
                <a:ea typeface="BabblingElliott Medium" panose="02000603000000000000" pitchFamily="2" charset="0"/>
              </a:rPr>
              <a:t>c</a:t>
            </a:r>
            <a:r>
              <a:rPr lang="en-US" sz="7200" dirty="0">
                <a:solidFill>
                  <a:srgbClr val="69DAC6"/>
                </a:solidFill>
                <a:latin typeface="MTF Jumpin' Jack" pitchFamily="2" charset="77"/>
                <a:ea typeface="BabblingElliott Medium" panose="02000603000000000000" pitchFamily="2" charset="0"/>
              </a:rPr>
              <a:t>h</a:t>
            </a:r>
            <a:r>
              <a:rPr lang="en-US" sz="7200" dirty="0">
                <a:solidFill>
                  <a:srgbClr val="C0E744"/>
                </a:solidFill>
                <a:latin typeface="MTF Jumpin' Jack" pitchFamily="2" charset="77"/>
                <a:ea typeface="BabblingElliott Medium" panose="02000603000000000000" pitchFamily="2" charset="0"/>
              </a:rPr>
              <a:t>e</a:t>
            </a:r>
            <a:r>
              <a:rPr lang="en-US" sz="7200" dirty="0">
                <a:solidFill>
                  <a:srgbClr val="FFEC38"/>
                </a:solidFill>
                <a:latin typeface="MTF Jumpin' Jack" pitchFamily="2" charset="77"/>
                <a:ea typeface="BabblingElliott Medium" panose="02000603000000000000" pitchFamily="2" charset="0"/>
              </a:rPr>
              <a:t>d</a:t>
            </a:r>
            <a:r>
              <a:rPr lang="en-US" sz="7200" dirty="0">
                <a:solidFill>
                  <a:srgbClr val="FAA31B"/>
                </a:solidFill>
                <a:latin typeface="MTF Jumpin' Jack" pitchFamily="2" charset="77"/>
                <a:ea typeface="BabblingElliott Medium" panose="02000603000000000000" pitchFamily="2" charset="0"/>
              </a:rPr>
              <a:t>u</a:t>
            </a:r>
            <a:r>
              <a:rPr lang="en-US" sz="7200" dirty="0">
                <a:solidFill>
                  <a:srgbClr val="FF87AB"/>
                </a:solidFill>
                <a:latin typeface="MTF Jumpin' Jack" pitchFamily="2" charset="77"/>
                <a:ea typeface="BabblingElliott Medium" panose="02000603000000000000" pitchFamily="2" charset="0"/>
              </a:rPr>
              <a:t>l</a:t>
            </a:r>
            <a:r>
              <a:rPr lang="en-US" sz="7200" dirty="0">
                <a:solidFill>
                  <a:srgbClr val="DD0C47"/>
                </a:solidFill>
                <a:latin typeface="MTF Jumpin' Jack" pitchFamily="2" charset="77"/>
                <a:ea typeface="BabblingElliott Medium" panose="02000603000000000000" pitchFamily="2" charset="0"/>
              </a:rPr>
              <a:t>e</a:t>
            </a:r>
            <a:endParaRPr lang="en-US" sz="7200" dirty="0">
              <a:solidFill>
                <a:schemeClr val="bg1">
                  <a:lumMod val="95000"/>
                </a:schemeClr>
              </a:solidFill>
              <a:latin typeface="MTF Jumpin' Jack" pitchFamily="2" charset="77"/>
              <a:ea typeface="BabblingElliott Medium" panose="02000603000000000000" pitchFamily="2" charset="0"/>
            </a:endParaRPr>
          </a:p>
        </p:txBody>
      </p:sp>
    </p:spTree>
    <p:extLst>
      <p:ext uri="{BB962C8B-B14F-4D97-AF65-F5344CB8AC3E}">
        <p14:creationId xmlns:p14="http://schemas.microsoft.com/office/powerpoint/2010/main" val="2478498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83130"/>
            <a:ext cx="9144000" cy="1446550"/>
          </a:xfrm>
          <a:prstGeom prst="rect">
            <a:avLst/>
          </a:prstGeom>
          <a:noFill/>
        </p:spPr>
        <p:txBody>
          <a:bodyPr wrap="square">
            <a:spAutoFit/>
          </a:bodyPr>
          <a:lstStyle/>
          <a:p>
            <a:pPr algn="ctr"/>
            <a:r>
              <a:rPr lang="en-US" sz="8800" dirty="0">
                <a:solidFill>
                  <a:srgbClr val="69DAC6"/>
                </a:solidFill>
                <a:latin typeface="MTF Jumpin' Jack" pitchFamily="2" charset="77"/>
                <a:ea typeface="BabblingElliott Medium" panose="02000603000000000000" pitchFamily="2" charset="0"/>
              </a:rPr>
              <a:t>D</a:t>
            </a:r>
            <a:r>
              <a:rPr lang="en-US" sz="8800" dirty="0">
                <a:solidFill>
                  <a:srgbClr val="C0E744"/>
                </a:solidFill>
                <a:latin typeface="MTF Jumpin' Jack" pitchFamily="2" charset="77"/>
                <a:ea typeface="BabblingElliott Medium" panose="02000603000000000000" pitchFamily="2" charset="0"/>
              </a:rPr>
              <a:t>a</a:t>
            </a:r>
            <a:r>
              <a:rPr lang="en-US" sz="8800" dirty="0">
                <a:solidFill>
                  <a:srgbClr val="FFEC38"/>
                </a:solidFill>
                <a:latin typeface="MTF Jumpin' Jack" pitchFamily="2" charset="77"/>
                <a:ea typeface="BabblingElliott Medium" panose="02000603000000000000" pitchFamily="2" charset="0"/>
              </a:rPr>
              <a:t>i</a:t>
            </a:r>
            <a:r>
              <a:rPr lang="en-US" sz="8800" dirty="0">
                <a:solidFill>
                  <a:srgbClr val="FAA31B"/>
                </a:solidFill>
                <a:latin typeface="MTF Jumpin' Jack" pitchFamily="2" charset="77"/>
                <a:ea typeface="BabblingElliott Medium" panose="02000603000000000000" pitchFamily="2" charset="0"/>
              </a:rPr>
              <a:t>l</a:t>
            </a:r>
            <a:r>
              <a:rPr lang="en-US" sz="8800" dirty="0">
                <a:solidFill>
                  <a:srgbClr val="FF87AB"/>
                </a:solidFill>
                <a:latin typeface="MTF Jumpin' Jack" pitchFamily="2" charset="77"/>
                <a:ea typeface="BabblingElliott Medium" panose="02000603000000000000" pitchFamily="2" charset="0"/>
              </a:rPr>
              <a:t>y </a:t>
            </a:r>
            <a:r>
              <a:rPr lang="en-US" sz="8800" dirty="0">
                <a:solidFill>
                  <a:srgbClr val="DD0C47"/>
                </a:solidFill>
                <a:latin typeface="MTF Jumpin' Jack" pitchFamily="2" charset="77"/>
                <a:ea typeface="BabblingElliott Medium" panose="02000603000000000000" pitchFamily="2" charset="0"/>
              </a:rPr>
              <a:t>f</a:t>
            </a:r>
            <a:r>
              <a:rPr lang="en-US" sz="8800" dirty="0">
                <a:solidFill>
                  <a:srgbClr val="D78DE4"/>
                </a:solidFill>
                <a:latin typeface="MTF Jumpin' Jack" pitchFamily="2" charset="77"/>
                <a:ea typeface="BabblingElliott Medium" panose="02000603000000000000" pitchFamily="2" charset="0"/>
              </a:rPr>
              <a:t>o</a:t>
            </a:r>
            <a:r>
              <a:rPr lang="en-US" sz="8800" dirty="0">
                <a:solidFill>
                  <a:srgbClr val="69DAC6"/>
                </a:solidFill>
                <a:latin typeface="MTF Jumpin' Jack" pitchFamily="2" charset="77"/>
                <a:ea typeface="BabblingElliott Medium" panose="02000603000000000000" pitchFamily="2" charset="0"/>
              </a:rPr>
              <a:t>l</a:t>
            </a:r>
            <a:r>
              <a:rPr lang="en-US" sz="8800" dirty="0">
                <a:solidFill>
                  <a:srgbClr val="C0E744"/>
                </a:solidFill>
                <a:latin typeface="MTF Jumpin' Jack" pitchFamily="2" charset="77"/>
                <a:ea typeface="BabblingElliott Medium" panose="02000603000000000000" pitchFamily="2" charset="0"/>
              </a:rPr>
              <a:t>d</a:t>
            </a:r>
            <a:r>
              <a:rPr lang="en-US" sz="8800" dirty="0">
                <a:solidFill>
                  <a:srgbClr val="FFEC38"/>
                </a:solidFill>
                <a:latin typeface="MTF Jumpin' Jack" pitchFamily="2" charset="77"/>
                <a:ea typeface="BabblingElliott Medium" panose="02000603000000000000" pitchFamily="2" charset="0"/>
              </a:rPr>
              <a:t>e</a:t>
            </a:r>
            <a:r>
              <a:rPr lang="en-US" sz="8800" dirty="0">
                <a:solidFill>
                  <a:srgbClr val="FAA31B"/>
                </a:solidFill>
                <a:latin typeface="MTF Jumpin' Jack" pitchFamily="2" charset="77"/>
                <a:ea typeface="BabblingElliott Medium" panose="02000603000000000000" pitchFamily="2" charset="0"/>
              </a:rPr>
              <a:t>r</a:t>
            </a:r>
            <a:endParaRPr lang="en-US" sz="8800" dirty="0">
              <a:solidFill>
                <a:schemeClr val="bg1">
                  <a:lumMod val="95000"/>
                </a:schemeClr>
              </a:solidFill>
              <a:latin typeface="MTF Jumpin' Jack" pitchFamily="2" charset="77"/>
              <a:ea typeface="BabblingElliott Medium" panose="02000603000000000000" pitchFamily="2" charset="0"/>
            </a:endParaRPr>
          </a:p>
        </p:txBody>
      </p:sp>
      <p:sp>
        <p:nvSpPr>
          <p:cNvPr id="4" name="TextBox 3">
            <a:extLst>
              <a:ext uri="{FF2B5EF4-FFF2-40B4-BE49-F238E27FC236}">
                <a16:creationId xmlns:a16="http://schemas.microsoft.com/office/drawing/2014/main" id="{05348345-8795-0D46-BE53-8F3E212F1D82}"/>
              </a:ext>
            </a:extLst>
          </p:cNvPr>
          <p:cNvSpPr txBox="1">
            <a:spLocks noChangeArrowheads="1"/>
          </p:cNvSpPr>
          <p:nvPr/>
        </p:nvSpPr>
        <p:spPr bwMode="auto">
          <a:xfrm>
            <a:off x="161775" y="2090172"/>
            <a:ext cx="643674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pPr>
            <a:r>
              <a:rPr lang="en-US" altLang="x-none" sz="2800" dirty="0">
                <a:latin typeface="KG Miss Kindergarten" panose="02000000000000000000" pitchFamily="2" charset="77"/>
                <a:ea typeface="KG Miss Kindergarten" charset="0"/>
                <a:cs typeface="KG Miss Kindergarten" charset="0"/>
              </a:rPr>
              <a:t>Red Folder</a:t>
            </a:r>
          </a:p>
          <a:p>
            <a:pPr>
              <a:spcBef>
                <a:spcPct val="0"/>
              </a:spcBef>
            </a:pPr>
            <a:r>
              <a:rPr lang="en-US" altLang="x-none" sz="2800" dirty="0">
                <a:latin typeface="KG Miss Kindergarten" panose="02000000000000000000" pitchFamily="2" charset="77"/>
                <a:ea typeface="KG Miss Kindergarten" charset="0"/>
                <a:cs typeface="KG Miss Kindergarten" charset="0"/>
              </a:rPr>
              <a:t>Teacher-Parent Communication</a:t>
            </a:r>
          </a:p>
          <a:p>
            <a:pPr>
              <a:spcBef>
                <a:spcPct val="0"/>
              </a:spcBef>
            </a:pPr>
            <a:r>
              <a:rPr lang="en-US" altLang="x-none" sz="2800" dirty="0">
                <a:latin typeface="KG Miss Kindergarten" panose="02000000000000000000" pitchFamily="2" charset="77"/>
                <a:ea typeface="KG Miss Kindergarten" charset="0"/>
                <a:cs typeface="KG Miss Kindergarten" charset="0"/>
              </a:rPr>
              <a:t>Goes home every day and comes back to school every day</a:t>
            </a:r>
          </a:p>
          <a:p>
            <a:pPr>
              <a:spcBef>
                <a:spcPct val="0"/>
              </a:spcBef>
            </a:pPr>
            <a:r>
              <a:rPr lang="en-US" altLang="x-none" sz="2800" dirty="0">
                <a:latin typeface="KG Miss Kindergarten" panose="02000000000000000000" pitchFamily="2" charset="77"/>
                <a:ea typeface="KG Miss Kindergarten" charset="0"/>
                <a:cs typeface="KG Miss Kindergarten" charset="0"/>
              </a:rPr>
              <a:t>Behavioral updates</a:t>
            </a:r>
          </a:p>
          <a:p>
            <a:pPr>
              <a:spcBef>
                <a:spcPct val="0"/>
              </a:spcBef>
            </a:pPr>
            <a:r>
              <a:rPr lang="en-US" altLang="x-none" sz="2800" dirty="0">
                <a:latin typeface="KG Miss Kindergarten" panose="02000000000000000000" pitchFamily="2" charset="77"/>
                <a:ea typeface="KG Miss Kindergarten" charset="0"/>
                <a:cs typeface="KG Miss Kindergarten" charset="0"/>
              </a:rPr>
              <a:t>Updates/Upcoming Events </a:t>
            </a:r>
          </a:p>
          <a:p>
            <a:pPr>
              <a:spcBef>
                <a:spcPct val="0"/>
              </a:spcBef>
            </a:pPr>
            <a:r>
              <a:rPr lang="en-US" sz="2800" dirty="0">
                <a:latin typeface="KG Miss Kindergarten" panose="02000000000000000000" pitchFamily="2" charset="77"/>
              </a:rPr>
              <a:t>Don’t forget to sign your child’s folder each night! </a:t>
            </a:r>
            <a:r>
              <a:rPr lang="en-US" sz="2800" dirty="0">
                <a:latin typeface="KG Miss Kindergarten" panose="02000000000000000000" pitchFamily="2" charset="77"/>
                <a:sym typeface="Wingdings" pitchFamily="2" charset="2"/>
              </a:rPr>
              <a:t> </a:t>
            </a:r>
            <a:endParaRPr lang="en-US" sz="2800" dirty="0">
              <a:latin typeface="KG Miss Kindergarten" panose="02000000000000000000" pitchFamily="2" charset="77"/>
            </a:endParaRPr>
          </a:p>
        </p:txBody>
      </p:sp>
    </p:spTree>
    <p:extLst>
      <p:ext uri="{BB962C8B-B14F-4D97-AF65-F5344CB8AC3E}">
        <p14:creationId xmlns:p14="http://schemas.microsoft.com/office/powerpoint/2010/main" val="3425902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53468"/>
            <a:ext cx="9144000" cy="1323439"/>
          </a:xfrm>
          <a:prstGeom prst="rect">
            <a:avLst/>
          </a:prstGeom>
          <a:noFill/>
        </p:spPr>
        <p:txBody>
          <a:bodyPr wrap="square">
            <a:spAutoFit/>
          </a:bodyPr>
          <a:lstStyle/>
          <a:p>
            <a:pPr algn="ctr"/>
            <a:r>
              <a:rPr lang="en-US" sz="8000" dirty="0">
                <a:solidFill>
                  <a:srgbClr val="69DAC6"/>
                </a:solidFill>
                <a:latin typeface="MTF Jumpin' Jack" pitchFamily="2" charset="77"/>
                <a:ea typeface="BabblingElliott Medium" panose="02000603000000000000" pitchFamily="2" charset="0"/>
              </a:rPr>
              <a:t>F</a:t>
            </a:r>
            <a:r>
              <a:rPr lang="en-US" sz="8000" dirty="0">
                <a:solidFill>
                  <a:srgbClr val="C0E744"/>
                </a:solidFill>
                <a:latin typeface="MTF Jumpin' Jack" pitchFamily="2" charset="77"/>
                <a:ea typeface="BabblingElliott Medium" panose="02000603000000000000" pitchFamily="2" charset="0"/>
              </a:rPr>
              <a:t>R</a:t>
            </a:r>
            <a:r>
              <a:rPr lang="en-US" sz="8000" dirty="0">
                <a:solidFill>
                  <a:srgbClr val="FFEC38"/>
                </a:solidFill>
                <a:latin typeface="MTF Jumpin' Jack" pitchFamily="2" charset="77"/>
                <a:ea typeface="BabblingElliott Medium" panose="02000603000000000000" pitchFamily="2" charset="0"/>
              </a:rPr>
              <a:t>I</a:t>
            </a:r>
            <a:r>
              <a:rPr lang="en-US" sz="8000" dirty="0">
                <a:solidFill>
                  <a:srgbClr val="FAA31B"/>
                </a:solidFill>
                <a:latin typeface="MTF Jumpin' Jack" pitchFamily="2" charset="77"/>
                <a:ea typeface="BabblingElliott Medium" panose="02000603000000000000" pitchFamily="2" charset="0"/>
              </a:rPr>
              <a:t>D</a:t>
            </a:r>
            <a:r>
              <a:rPr lang="en-US" sz="8000" dirty="0">
                <a:solidFill>
                  <a:srgbClr val="FF87AB"/>
                </a:solidFill>
                <a:latin typeface="MTF Jumpin' Jack" pitchFamily="2" charset="77"/>
                <a:ea typeface="BabblingElliott Medium" panose="02000603000000000000" pitchFamily="2" charset="0"/>
              </a:rPr>
              <a:t>A</a:t>
            </a:r>
            <a:r>
              <a:rPr lang="en-US" sz="8000" dirty="0">
                <a:solidFill>
                  <a:srgbClr val="DD0C47"/>
                </a:solidFill>
                <a:latin typeface="MTF Jumpin' Jack" pitchFamily="2" charset="77"/>
                <a:ea typeface="BabblingElliott Medium" panose="02000603000000000000" pitchFamily="2" charset="0"/>
              </a:rPr>
              <a:t>Y </a:t>
            </a:r>
            <a:r>
              <a:rPr lang="en-US" sz="8000" dirty="0">
                <a:solidFill>
                  <a:srgbClr val="D78DE4"/>
                </a:solidFill>
                <a:latin typeface="MTF Jumpin' Jack" pitchFamily="2" charset="77"/>
                <a:ea typeface="BabblingElliott Medium" panose="02000603000000000000" pitchFamily="2" charset="0"/>
              </a:rPr>
              <a:t>F</a:t>
            </a:r>
            <a:r>
              <a:rPr lang="en-US" sz="8000" dirty="0">
                <a:solidFill>
                  <a:srgbClr val="69DAC6"/>
                </a:solidFill>
                <a:latin typeface="MTF Jumpin' Jack" pitchFamily="2" charset="77"/>
                <a:ea typeface="BabblingElliott Medium" panose="02000603000000000000" pitchFamily="2" charset="0"/>
              </a:rPr>
              <a:t>O</a:t>
            </a:r>
            <a:r>
              <a:rPr lang="en-US" sz="8000" dirty="0">
                <a:solidFill>
                  <a:srgbClr val="C0E744"/>
                </a:solidFill>
                <a:latin typeface="MTF Jumpin' Jack" pitchFamily="2" charset="77"/>
                <a:ea typeface="BabblingElliott Medium" panose="02000603000000000000" pitchFamily="2" charset="0"/>
              </a:rPr>
              <a:t>L</a:t>
            </a:r>
            <a:r>
              <a:rPr lang="en-US" sz="8000" dirty="0">
                <a:solidFill>
                  <a:srgbClr val="FFEC38"/>
                </a:solidFill>
                <a:latin typeface="MTF Jumpin' Jack" pitchFamily="2" charset="77"/>
                <a:ea typeface="BabblingElliott Medium" panose="02000603000000000000" pitchFamily="2" charset="0"/>
              </a:rPr>
              <a:t>D</a:t>
            </a:r>
            <a:r>
              <a:rPr lang="en-US" sz="8000" dirty="0">
                <a:solidFill>
                  <a:srgbClr val="FAA31B"/>
                </a:solidFill>
                <a:latin typeface="MTF Jumpin' Jack" pitchFamily="2" charset="77"/>
                <a:ea typeface="BabblingElliott Medium" panose="02000603000000000000" pitchFamily="2" charset="0"/>
              </a:rPr>
              <a:t>E</a:t>
            </a:r>
            <a:r>
              <a:rPr lang="en-US" sz="8000" dirty="0">
                <a:solidFill>
                  <a:srgbClr val="FF87AB"/>
                </a:solidFill>
                <a:latin typeface="MTF Jumpin' Jack" pitchFamily="2" charset="77"/>
                <a:ea typeface="BabblingElliott Medium" panose="02000603000000000000" pitchFamily="2" charset="0"/>
              </a:rPr>
              <a:t>R</a:t>
            </a:r>
            <a:endParaRPr lang="en-US" sz="8000" dirty="0">
              <a:solidFill>
                <a:schemeClr val="bg1">
                  <a:lumMod val="95000"/>
                </a:schemeClr>
              </a:solidFill>
              <a:latin typeface="MTF Jumpin' Jack" pitchFamily="2" charset="77"/>
              <a:ea typeface="BabblingElliott Medium" panose="02000603000000000000" pitchFamily="2" charset="0"/>
            </a:endParaRPr>
          </a:p>
        </p:txBody>
      </p:sp>
      <p:sp>
        <p:nvSpPr>
          <p:cNvPr id="4" name="TextBox 3">
            <a:extLst>
              <a:ext uri="{FF2B5EF4-FFF2-40B4-BE49-F238E27FC236}">
                <a16:creationId xmlns:a16="http://schemas.microsoft.com/office/drawing/2014/main" id="{05348345-8795-0D46-BE53-8F3E212F1D82}"/>
              </a:ext>
            </a:extLst>
          </p:cNvPr>
          <p:cNvSpPr txBox="1">
            <a:spLocks noChangeArrowheads="1"/>
          </p:cNvSpPr>
          <p:nvPr/>
        </p:nvSpPr>
        <p:spPr bwMode="auto">
          <a:xfrm>
            <a:off x="220391" y="2447707"/>
            <a:ext cx="626247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pPr>
            <a:r>
              <a:rPr lang="en-US" altLang="x-none" sz="2800" dirty="0">
                <a:latin typeface="KG Miss Kindergarten" panose="02000000000000000000" pitchFamily="2" charset="77"/>
                <a:ea typeface="KG Miss Kindergarten" charset="0"/>
                <a:cs typeface="KG Miss Kindergarten" charset="0"/>
              </a:rPr>
              <a:t>Green Folder</a:t>
            </a:r>
          </a:p>
          <a:p>
            <a:pPr>
              <a:spcBef>
                <a:spcPct val="0"/>
              </a:spcBef>
            </a:pPr>
            <a:r>
              <a:rPr lang="en-US" altLang="x-none" sz="2800" dirty="0">
                <a:latin typeface="KG Miss Kindergarten" panose="02000000000000000000" pitchFamily="2" charset="77"/>
                <a:ea typeface="KG Miss Kindergarten" charset="0"/>
                <a:cs typeface="KG Miss Kindergarten" charset="0"/>
              </a:rPr>
              <a:t>Finished schoolwork will be sent home on Fridays along with any notes from school.</a:t>
            </a:r>
          </a:p>
          <a:p>
            <a:pPr marL="0" indent="0">
              <a:spcBef>
                <a:spcPct val="0"/>
              </a:spcBef>
              <a:buNone/>
            </a:pPr>
            <a:r>
              <a:rPr lang="en-US" altLang="x-none" sz="2400" dirty="0">
                <a:latin typeface="KG Miss Kindergarten" panose="02000000000000000000" pitchFamily="2" charset="77"/>
                <a:ea typeface="KG Miss Kindergarten" charset="0"/>
                <a:cs typeface="KG Miss Kindergarten" charset="0"/>
              </a:rPr>
              <a:t>*Please be sure to empty your child’s folder each Friday before returning it on Monday.</a:t>
            </a:r>
          </a:p>
        </p:txBody>
      </p:sp>
    </p:spTree>
    <p:extLst>
      <p:ext uri="{BB962C8B-B14F-4D97-AF65-F5344CB8AC3E}">
        <p14:creationId xmlns:p14="http://schemas.microsoft.com/office/powerpoint/2010/main" val="2198684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07816" y="83130"/>
            <a:ext cx="9144000" cy="1569660"/>
          </a:xfrm>
          <a:prstGeom prst="rect">
            <a:avLst/>
          </a:prstGeom>
          <a:noFill/>
        </p:spPr>
        <p:txBody>
          <a:bodyPr wrap="square">
            <a:spAutoFit/>
          </a:bodyPr>
          <a:lstStyle/>
          <a:p>
            <a:r>
              <a:rPr lang="en-US" sz="9600" dirty="0">
                <a:solidFill>
                  <a:srgbClr val="69DAC6"/>
                </a:solidFill>
                <a:latin typeface="MTF Jumpin' Jack" pitchFamily="2" charset="77"/>
                <a:ea typeface="BabblingElliott Medium" panose="02000603000000000000" pitchFamily="2" charset="0"/>
              </a:rPr>
              <a:t>H</a:t>
            </a:r>
            <a:r>
              <a:rPr lang="en-US" sz="9600" dirty="0">
                <a:solidFill>
                  <a:srgbClr val="C0E744"/>
                </a:solidFill>
                <a:latin typeface="MTF Jumpin' Jack" pitchFamily="2" charset="77"/>
                <a:ea typeface="BabblingElliott Medium" panose="02000603000000000000" pitchFamily="2" charset="0"/>
              </a:rPr>
              <a:t>o</a:t>
            </a:r>
            <a:r>
              <a:rPr lang="en-US" sz="9600" dirty="0">
                <a:solidFill>
                  <a:srgbClr val="FFEC38"/>
                </a:solidFill>
                <a:latin typeface="MTF Jumpin' Jack" pitchFamily="2" charset="77"/>
                <a:ea typeface="BabblingElliott Medium" panose="02000603000000000000" pitchFamily="2" charset="0"/>
              </a:rPr>
              <a:t>m</a:t>
            </a:r>
            <a:r>
              <a:rPr lang="en-US" sz="9600" dirty="0">
                <a:solidFill>
                  <a:srgbClr val="FAA31B"/>
                </a:solidFill>
                <a:latin typeface="MTF Jumpin' Jack" pitchFamily="2" charset="77"/>
                <a:ea typeface="BabblingElliott Medium" panose="02000603000000000000" pitchFamily="2" charset="0"/>
              </a:rPr>
              <a:t>e</a:t>
            </a:r>
            <a:r>
              <a:rPr lang="en-US" sz="9600" dirty="0">
                <a:solidFill>
                  <a:srgbClr val="FF87AB"/>
                </a:solidFill>
                <a:latin typeface="MTF Jumpin' Jack" pitchFamily="2" charset="77"/>
                <a:ea typeface="BabblingElliott Medium" panose="02000603000000000000" pitchFamily="2" charset="0"/>
              </a:rPr>
              <a:t>w</a:t>
            </a:r>
            <a:r>
              <a:rPr lang="en-US" sz="9600" dirty="0">
                <a:solidFill>
                  <a:srgbClr val="DD0C47"/>
                </a:solidFill>
                <a:latin typeface="MTF Jumpin' Jack" pitchFamily="2" charset="77"/>
                <a:ea typeface="BabblingElliott Medium" panose="02000603000000000000" pitchFamily="2" charset="0"/>
              </a:rPr>
              <a:t>o</a:t>
            </a:r>
            <a:r>
              <a:rPr lang="en-US" sz="9600" dirty="0">
                <a:solidFill>
                  <a:srgbClr val="D78DE4"/>
                </a:solidFill>
                <a:latin typeface="MTF Jumpin' Jack" pitchFamily="2" charset="77"/>
                <a:ea typeface="BabblingElliott Medium" panose="02000603000000000000" pitchFamily="2" charset="0"/>
              </a:rPr>
              <a:t>r</a:t>
            </a:r>
            <a:r>
              <a:rPr lang="en-US" sz="9600" dirty="0">
                <a:solidFill>
                  <a:srgbClr val="69DAC6"/>
                </a:solidFill>
                <a:latin typeface="MTF Jumpin' Jack" pitchFamily="2" charset="77"/>
                <a:ea typeface="BabblingElliott Medium" panose="02000603000000000000" pitchFamily="2" charset="0"/>
              </a:rPr>
              <a:t>k</a:t>
            </a:r>
            <a:endParaRPr lang="en-US" sz="9600" dirty="0">
              <a:solidFill>
                <a:schemeClr val="bg1">
                  <a:lumMod val="95000"/>
                </a:schemeClr>
              </a:solidFill>
              <a:latin typeface="MTF Jumpin' Jack" pitchFamily="2" charset="77"/>
              <a:ea typeface="BabblingElliott Medium" panose="02000603000000000000" pitchFamily="2" charset="0"/>
            </a:endParaRPr>
          </a:p>
        </p:txBody>
      </p:sp>
      <p:sp>
        <p:nvSpPr>
          <p:cNvPr id="5" name="Rectangle 3">
            <a:extLst>
              <a:ext uri="{FF2B5EF4-FFF2-40B4-BE49-F238E27FC236}">
                <a16:creationId xmlns:a16="http://schemas.microsoft.com/office/drawing/2014/main" id="{B6BA77EB-CB5D-5649-8E5F-2F8ED03FB612}"/>
              </a:ext>
            </a:extLst>
          </p:cNvPr>
          <p:cNvSpPr txBox="1">
            <a:spLocks noChangeArrowheads="1"/>
          </p:cNvSpPr>
          <p:nvPr/>
        </p:nvSpPr>
        <p:spPr>
          <a:xfrm>
            <a:off x="207816" y="2085721"/>
            <a:ext cx="6449016" cy="408343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20000"/>
              </a:lnSpc>
              <a:buFontTx/>
              <a:buNone/>
            </a:pPr>
            <a:endParaRPr lang="en-US" altLang="en-US" sz="4000" dirty="0">
              <a:solidFill>
                <a:schemeClr val="tx1"/>
              </a:solidFill>
              <a:latin typeface="KG Miss Kindergarten" panose="02000000000000000000" pitchFamily="2" charset="77"/>
            </a:endParaRPr>
          </a:p>
          <a:p>
            <a:pPr>
              <a:lnSpc>
                <a:spcPct val="120000"/>
              </a:lnSpc>
            </a:pPr>
            <a:endParaRPr lang="en-US" altLang="en-US" sz="3600" u="sng" dirty="0">
              <a:solidFill>
                <a:schemeClr val="tx1"/>
              </a:solidFill>
              <a:latin typeface="KG Miss Kindergarten" panose="02000000000000000000" pitchFamily="2" charset="77"/>
            </a:endParaRPr>
          </a:p>
          <a:p>
            <a:pPr>
              <a:lnSpc>
                <a:spcPct val="120000"/>
              </a:lnSpc>
            </a:pPr>
            <a:endParaRPr lang="en-US" altLang="en-US" sz="1050" dirty="0">
              <a:solidFill>
                <a:schemeClr val="tx1"/>
              </a:solidFill>
              <a:latin typeface="KG Miss Kindergarten" panose="02000000000000000000" pitchFamily="2" charset="77"/>
            </a:endParaRPr>
          </a:p>
        </p:txBody>
      </p:sp>
      <p:sp>
        <p:nvSpPr>
          <p:cNvPr id="6" name="TextBox 5">
            <a:extLst>
              <a:ext uri="{FF2B5EF4-FFF2-40B4-BE49-F238E27FC236}">
                <a16:creationId xmlns:a16="http://schemas.microsoft.com/office/drawing/2014/main" id="{1E6114B7-555A-F348-8B62-A06C8CAA63EA}"/>
              </a:ext>
            </a:extLst>
          </p:cNvPr>
          <p:cNvSpPr txBox="1">
            <a:spLocks noChangeArrowheads="1"/>
          </p:cNvSpPr>
          <p:nvPr/>
        </p:nvSpPr>
        <p:spPr bwMode="auto">
          <a:xfrm>
            <a:off x="220391" y="2447707"/>
            <a:ext cx="626247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pPr>
            <a:r>
              <a:rPr lang="en-US" altLang="x-none" sz="2800" dirty="0">
                <a:latin typeface="KG Miss Kindergarten" panose="02000000000000000000" pitchFamily="2" charset="77"/>
                <a:ea typeface="KG Miss Kindergarten" charset="0"/>
                <a:cs typeface="KG Miss Kindergarten" charset="0"/>
              </a:rPr>
              <a:t>Tuesday- Writing Homework</a:t>
            </a:r>
          </a:p>
          <a:p>
            <a:pPr>
              <a:spcBef>
                <a:spcPct val="0"/>
              </a:spcBef>
            </a:pPr>
            <a:r>
              <a:rPr lang="en-US" altLang="x-none" sz="2800" dirty="0">
                <a:latin typeface="KG Miss Kindergarten" panose="02000000000000000000" pitchFamily="2" charset="77"/>
                <a:ea typeface="KG Miss Kindergarten" charset="0"/>
                <a:cs typeface="KG Miss Kindergarten" charset="0"/>
              </a:rPr>
              <a:t>Thursday- Math Homework</a:t>
            </a:r>
          </a:p>
          <a:p>
            <a:pPr>
              <a:spcBef>
                <a:spcPct val="0"/>
              </a:spcBef>
            </a:pPr>
            <a:endParaRPr lang="en-US" altLang="x-none" sz="2800" dirty="0">
              <a:latin typeface="KG Miss Kindergarten" panose="02000000000000000000" pitchFamily="2" charset="77"/>
              <a:ea typeface="KG Miss Kindergarten" charset="0"/>
              <a:cs typeface="KG Miss Kindergarten" charset="0"/>
            </a:endParaRPr>
          </a:p>
          <a:p>
            <a:pPr marL="0" indent="0">
              <a:spcBef>
                <a:spcPct val="0"/>
              </a:spcBef>
              <a:buNone/>
            </a:pPr>
            <a:r>
              <a:rPr lang="en-US" altLang="x-none" sz="2800" dirty="0">
                <a:latin typeface="KG Miss Kindergarten" panose="02000000000000000000" pitchFamily="2" charset="77"/>
                <a:ea typeface="KG Miss Kindergarten" charset="0"/>
                <a:cs typeface="KG Miss Kindergarten" charset="0"/>
              </a:rPr>
              <a:t>*Please be sure to look for homework in your child’s Red Daily Folder. Homework is to be completed the day assigned and returned the following day</a:t>
            </a:r>
            <a:endParaRPr lang="en-US" altLang="x-none" sz="2400" dirty="0">
              <a:latin typeface="KG Miss Kindergarten" panose="02000000000000000000" pitchFamily="2" charset="77"/>
              <a:ea typeface="KG Miss Kindergarten" charset="0"/>
              <a:cs typeface="KG Miss Kindergarten" charset="0"/>
            </a:endParaRPr>
          </a:p>
        </p:txBody>
      </p:sp>
    </p:spTree>
    <p:extLst>
      <p:ext uri="{BB962C8B-B14F-4D97-AF65-F5344CB8AC3E}">
        <p14:creationId xmlns:p14="http://schemas.microsoft.com/office/powerpoint/2010/main" val="3195415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423686" y="60960"/>
            <a:ext cx="9144000" cy="1569660"/>
          </a:xfrm>
          <a:prstGeom prst="rect">
            <a:avLst/>
          </a:prstGeom>
          <a:noFill/>
        </p:spPr>
        <p:txBody>
          <a:bodyPr wrap="square">
            <a:spAutoFit/>
          </a:bodyPr>
          <a:lstStyle/>
          <a:p>
            <a:r>
              <a:rPr lang="en-US" sz="9600" dirty="0">
                <a:solidFill>
                  <a:srgbClr val="69DAC6"/>
                </a:solidFill>
                <a:latin typeface="MTF Jumpin' Jack" pitchFamily="2" charset="77"/>
                <a:ea typeface="BabblingElliott Medium" panose="02000603000000000000" pitchFamily="2" charset="0"/>
              </a:rPr>
              <a:t>G</a:t>
            </a:r>
            <a:r>
              <a:rPr lang="en-US" sz="9600" dirty="0">
                <a:solidFill>
                  <a:srgbClr val="C0E744"/>
                </a:solidFill>
                <a:latin typeface="MTF Jumpin' Jack" pitchFamily="2" charset="77"/>
                <a:ea typeface="BabblingElliott Medium" panose="02000603000000000000" pitchFamily="2" charset="0"/>
              </a:rPr>
              <a:t>r</a:t>
            </a:r>
            <a:r>
              <a:rPr lang="en-US" sz="9600" dirty="0">
                <a:solidFill>
                  <a:srgbClr val="FFEC38"/>
                </a:solidFill>
                <a:latin typeface="MTF Jumpin' Jack" pitchFamily="2" charset="77"/>
                <a:ea typeface="BabblingElliott Medium" panose="02000603000000000000" pitchFamily="2" charset="0"/>
              </a:rPr>
              <a:t>a</a:t>
            </a:r>
            <a:r>
              <a:rPr lang="en-US" sz="9600" dirty="0">
                <a:solidFill>
                  <a:srgbClr val="FAA31B"/>
                </a:solidFill>
                <a:latin typeface="MTF Jumpin' Jack" pitchFamily="2" charset="77"/>
                <a:ea typeface="BabblingElliott Medium" panose="02000603000000000000" pitchFamily="2" charset="0"/>
              </a:rPr>
              <a:t>d</a:t>
            </a:r>
            <a:r>
              <a:rPr lang="en-US" sz="9600" dirty="0">
                <a:solidFill>
                  <a:srgbClr val="FF87AB"/>
                </a:solidFill>
                <a:latin typeface="MTF Jumpin' Jack" pitchFamily="2" charset="77"/>
                <a:ea typeface="BabblingElliott Medium" panose="02000603000000000000" pitchFamily="2" charset="0"/>
              </a:rPr>
              <a:t>i</a:t>
            </a:r>
            <a:r>
              <a:rPr lang="en-US" sz="9600" dirty="0">
                <a:solidFill>
                  <a:srgbClr val="DD0C47"/>
                </a:solidFill>
                <a:latin typeface="MTF Jumpin' Jack" pitchFamily="2" charset="77"/>
                <a:ea typeface="BabblingElliott Medium" panose="02000603000000000000" pitchFamily="2" charset="0"/>
              </a:rPr>
              <a:t>n</a:t>
            </a:r>
            <a:r>
              <a:rPr lang="en-US" sz="9600" dirty="0">
                <a:solidFill>
                  <a:srgbClr val="D78DE4"/>
                </a:solidFill>
                <a:latin typeface="MTF Jumpin' Jack" pitchFamily="2" charset="77"/>
                <a:ea typeface="BabblingElliott Medium" panose="02000603000000000000" pitchFamily="2" charset="0"/>
              </a:rPr>
              <a:t>g</a:t>
            </a:r>
            <a:endParaRPr lang="en-US" sz="9600" dirty="0">
              <a:solidFill>
                <a:schemeClr val="bg1">
                  <a:lumMod val="95000"/>
                </a:schemeClr>
              </a:solidFill>
              <a:latin typeface="MTF Jumpin' Jack" pitchFamily="2" charset="77"/>
              <a:ea typeface="BabblingElliott Medium" panose="02000603000000000000" pitchFamily="2" charset="0"/>
            </a:endParaRPr>
          </a:p>
        </p:txBody>
      </p:sp>
      <p:sp>
        <p:nvSpPr>
          <p:cNvPr id="4" name="Rectangle 3">
            <a:extLst>
              <a:ext uri="{FF2B5EF4-FFF2-40B4-BE49-F238E27FC236}">
                <a16:creationId xmlns:a16="http://schemas.microsoft.com/office/drawing/2014/main" id="{0BBC998F-0E8E-3A4C-BD20-8D8EA42322ED}"/>
              </a:ext>
            </a:extLst>
          </p:cNvPr>
          <p:cNvSpPr txBox="1">
            <a:spLocks noChangeArrowheads="1"/>
          </p:cNvSpPr>
          <p:nvPr/>
        </p:nvSpPr>
        <p:spPr>
          <a:xfrm>
            <a:off x="0" y="1946685"/>
            <a:ext cx="5132832" cy="42862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90000"/>
              </a:lnSpc>
            </a:pPr>
            <a:r>
              <a:rPr lang="en-US" altLang="en-US" sz="1600" dirty="0">
                <a:solidFill>
                  <a:schemeClr val="tx1"/>
                </a:solidFill>
                <a:latin typeface="KG Miss Kindergarten" panose="02000000000000000000" pitchFamily="2" charset="77"/>
              </a:rPr>
              <a:t>Students are graded according to mastery of the First Grade Florida Standards. A variety of assessments will be used along with teacher observations and daily work to complete the pupil progress report for each child.</a:t>
            </a:r>
          </a:p>
          <a:p>
            <a:pPr>
              <a:lnSpc>
                <a:spcPct val="90000"/>
              </a:lnSpc>
            </a:pPr>
            <a:r>
              <a:rPr lang="en-US" altLang="en-US" sz="1600" dirty="0">
                <a:solidFill>
                  <a:schemeClr val="tx1"/>
                </a:solidFill>
                <a:latin typeface="KG Miss Kindergarten" panose="02000000000000000000" pitchFamily="2" charset="77"/>
              </a:rPr>
              <a:t>A=90-100% </a:t>
            </a:r>
          </a:p>
          <a:p>
            <a:pPr>
              <a:lnSpc>
                <a:spcPct val="90000"/>
              </a:lnSpc>
            </a:pPr>
            <a:r>
              <a:rPr lang="en-US" altLang="en-US" sz="1600" dirty="0">
                <a:solidFill>
                  <a:schemeClr val="tx1"/>
                </a:solidFill>
                <a:latin typeface="KG Miss Kindergarten" panose="02000000000000000000" pitchFamily="2" charset="77"/>
              </a:rPr>
              <a:t>B=80-89%</a:t>
            </a:r>
          </a:p>
          <a:p>
            <a:pPr>
              <a:lnSpc>
                <a:spcPct val="90000"/>
              </a:lnSpc>
            </a:pPr>
            <a:r>
              <a:rPr lang="en-US" altLang="en-US" sz="1600" dirty="0">
                <a:solidFill>
                  <a:schemeClr val="tx1"/>
                </a:solidFill>
                <a:latin typeface="KG Miss Kindergarten" panose="02000000000000000000" pitchFamily="2" charset="77"/>
              </a:rPr>
              <a:t>C=70-79%</a:t>
            </a:r>
          </a:p>
          <a:p>
            <a:pPr>
              <a:lnSpc>
                <a:spcPct val="90000"/>
              </a:lnSpc>
            </a:pPr>
            <a:r>
              <a:rPr lang="en-US" altLang="en-US" sz="1600" dirty="0">
                <a:solidFill>
                  <a:schemeClr val="tx1"/>
                </a:solidFill>
                <a:latin typeface="KG Miss Kindergarten" panose="02000000000000000000" pitchFamily="2" charset="77"/>
              </a:rPr>
              <a:t>N = 69% and below</a:t>
            </a:r>
            <a:endParaRPr lang="en-US" altLang="en-US" sz="1600" b="1" dirty="0">
              <a:solidFill>
                <a:schemeClr val="tx1"/>
              </a:solidFill>
              <a:latin typeface="KG Miss Kindergarten" panose="02000000000000000000" pitchFamily="2" charset="77"/>
            </a:endParaRPr>
          </a:p>
          <a:p>
            <a:pPr>
              <a:lnSpc>
                <a:spcPct val="90000"/>
              </a:lnSpc>
              <a:buFontTx/>
              <a:buNone/>
            </a:pPr>
            <a:endParaRPr lang="en-US" altLang="en-US" sz="1600" b="1" dirty="0">
              <a:solidFill>
                <a:schemeClr val="tx1"/>
              </a:solidFill>
              <a:latin typeface="KG Miss Kindergarten" panose="02000000000000000000" pitchFamily="2" charset="77"/>
            </a:endParaRPr>
          </a:p>
          <a:p>
            <a:pPr>
              <a:lnSpc>
                <a:spcPct val="90000"/>
              </a:lnSpc>
            </a:pPr>
            <a:r>
              <a:rPr lang="en-US" altLang="en-US" sz="1600" dirty="0">
                <a:solidFill>
                  <a:schemeClr val="tx1"/>
                </a:solidFill>
                <a:latin typeface="KG Miss Kindergarten" panose="02000000000000000000" pitchFamily="2" charset="77"/>
              </a:rPr>
              <a:t>Students also earn grades for Behavior and Work/Study Skills</a:t>
            </a:r>
          </a:p>
          <a:p>
            <a:pPr>
              <a:lnSpc>
                <a:spcPct val="90000"/>
              </a:lnSpc>
            </a:pPr>
            <a:endParaRPr lang="en-US" altLang="en-US" sz="1600" dirty="0">
              <a:solidFill>
                <a:schemeClr val="tx1"/>
              </a:solidFill>
              <a:latin typeface="KG Miss Kindergarten" panose="02000000000000000000" pitchFamily="2" charset="77"/>
            </a:endParaRPr>
          </a:p>
          <a:p>
            <a:pPr>
              <a:lnSpc>
                <a:spcPct val="90000"/>
              </a:lnSpc>
            </a:pPr>
            <a:endParaRPr lang="en-US" altLang="en-US" sz="1600" b="1" dirty="0">
              <a:solidFill>
                <a:schemeClr val="tx1"/>
              </a:solidFill>
              <a:latin typeface="KG Miss Kindergarten" panose="02000000000000000000" pitchFamily="2" charset="77"/>
            </a:endParaRPr>
          </a:p>
        </p:txBody>
      </p:sp>
      <p:sp>
        <p:nvSpPr>
          <p:cNvPr id="5" name="TextBox 4">
            <a:extLst>
              <a:ext uri="{FF2B5EF4-FFF2-40B4-BE49-F238E27FC236}">
                <a16:creationId xmlns:a16="http://schemas.microsoft.com/office/drawing/2014/main" id="{9F583AE1-0D7B-1F48-8637-9DB968E783A2}"/>
              </a:ext>
            </a:extLst>
          </p:cNvPr>
          <p:cNvSpPr txBox="1"/>
          <p:nvPr/>
        </p:nvSpPr>
        <p:spPr>
          <a:xfrm>
            <a:off x="2743096" y="4986527"/>
            <a:ext cx="2482783" cy="2111347"/>
          </a:xfrm>
          <a:prstGeom prst="rect">
            <a:avLst/>
          </a:prstGeom>
          <a:noFill/>
        </p:spPr>
        <p:txBody>
          <a:bodyPr wrap="square" rtlCol="0">
            <a:spAutoFit/>
          </a:bodyPr>
          <a:lstStyle/>
          <a:p>
            <a:pPr algn="ctr">
              <a:lnSpc>
                <a:spcPct val="90000"/>
              </a:lnSpc>
            </a:pPr>
            <a:r>
              <a:rPr lang="en-US" altLang="en-US" sz="1600" b="1" u="sng" dirty="0">
                <a:latin typeface="KG Miss Kindergarten" panose="02000000000000000000" pitchFamily="2" charset="77"/>
              </a:rPr>
              <a:t>Work and Study</a:t>
            </a:r>
          </a:p>
          <a:p>
            <a:pPr>
              <a:lnSpc>
                <a:spcPct val="90000"/>
              </a:lnSpc>
            </a:pPr>
            <a:r>
              <a:rPr lang="en-US" altLang="en-US" sz="1600" dirty="0">
                <a:latin typeface="KG Miss Kindergarten" panose="02000000000000000000" pitchFamily="2" charset="77"/>
              </a:rPr>
              <a:t>*Works Cooperatively</a:t>
            </a:r>
          </a:p>
          <a:p>
            <a:pPr>
              <a:lnSpc>
                <a:spcPct val="90000"/>
              </a:lnSpc>
            </a:pPr>
            <a:r>
              <a:rPr lang="en-US" altLang="en-US" sz="1600" dirty="0">
                <a:latin typeface="KG Miss Kindergarten" panose="02000000000000000000" pitchFamily="2" charset="77"/>
              </a:rPr>
              <a:t>*Works Independently</a:t>
            </a:r>
          </a:p>
          <a:p>
            <a:pPr>
              <a:lnSpc>
                <a:spcPct val="90000"/>
              </a:lnSpc>
            </a:pPr>
            <a:r>
              <a:rPr lang="en-US" altLang="en-US" sz="1600" dirty="0">
                <a:latin typeface="KG Miss Kindergarten" panose="02000000000000000000" pitchFamily="2" charset="77"/>
              </a:rPr>
              <a:t>*Exhibits On-Task Behavior</a:t>
            </a:r>
          </a:p>
          <a:p>
            <a:pPr>
              <a:lnSpc>
                <a:spcPct val="90000"/>
              </a:lnSpc>
            </a:pPr>
            <a:r>
              <a:rPr lang="en-US" altLang="en-US" sz="1600" dirty="0">
                <a:latin typeface="KG Miss Kindergarten" panose="02000000000000000000" pitchFamily="2" charset="77"/>
              </a:rPr>
              <a:t>*Completes Assignments</a:t>
            </a:r>
          </a:p>
          <a:p>
            <a:pPr>
              <a:lnSpc>
                <a:spcPct val="90000"/>
              </a:lnSpc>
            </a:pPr>
            <a:r>
              <a:rPr lang="en-US" altLang="en-US" sz="1600" dirty="0">
                <a:latin typeface="KG Miss Kindergarten" panose="02000000000000000000" pitchFamily="2" charset="77"/>
              </a:rPr>
              <a:t>*Follows Directions</a:t>
            </a:r>
          </a:p>
          <a:p>
            <a:endParaRPr lang="en-US" sz="1600" dirty="0"/>
          </a:p>
        </p:txBody>
      </p:sp>
      <p:sp>
        <p:nvSpPr>
          <p:cNvPr id="6" name="TextBox 5">
            <a:extLst>
              <a:ext uri="{FF2B5EF4-FFF2-40B4-BE49-F238E27FC236}">
                <a16:creationId xmlns:a16="http://schemas.microsoft.com/office/drawing/2014/main" id="{9F9D8EA3-D317-6342-971A-09C02EE4D6F9}"/>
              </a:ext>
            </a:extLst>
          </p:cNvPr>
          <p:cNvSpPr txBox="1"/>
          <p:nvPr/>
        </p:nvSpPr>
        <p:spPr>
          <a:xfrm>
            <a:off x="93047" y="4986528"/>
            <a:ext cx="2661278" cy="2111347"/>
          </a:xfrm>
          <a:prstGeom prst="rect">
            <a:avLst/>
          </a:prstGeom>
          <a:noFill/>
        </p:spPr>
        <p:txBody>
          <a:bodyPr wrap="square" rtlCol="0">
            <a:spAutoFit/>
          </a:bodyPr>
          <a:lstStyle/>
          <a:p>
            <a:pPr algn="ctr">
              <a:lnSpc>
                <a:spcPct val="90000"/>
              </a:lnSpc>
            </a:pPr>
            <a:r>
              <a:rPr lang="en-US" altLang="en-US" sz="1600" b="1" u="sng" dirty="0">
                <a:latin typeface="KG Miss Kindergarten" panose="02000000000000000000" pitchFamily="2" charset="77"/>
              </a:rPr>
              <a:t>Behavior</a:t>
            </a:r>
          </a:p>
          <a:p>
            <a:pPr>
              <a:lnSpc>
                <a:spcPct val="90000"/>
              </a:lnSpc>
            </a:pPr>
            <a:r>
              <a:rPr lang="en-US" altLang="en-US" sz="1600" dirty="0">
                <a:latin typeface="KG Miss Kindergarten" panose="02000000000000000000" pitchFamily="2" charset="77"/>
              </a:rPr>
              <a:t>*Follows Rules</a:t>
            </a:r>
          </a:p>
          <a:p>
            <a:pPr>
              <a:lnSpc>
                <a:spcPct val="90000"/>
              </a:lnSpc>
            </a:pPr>
            <a:r>
              <a:rPr lang="en-US" altLang="en-US" sz="1600" dirty="0">
                <a:latin typeface="KG Miss Kindergarten" panose="02000000000000000000" pitchFamily="2" charset="77"/>
              </a:rPr>
              <a:t>*Demonstrates Self Control</a:t>
            </a:r>
          </a:p>
          <a:p>
            <a:pPr>
              <a:lnSpc>
                <a:spcPct val="90000"/>
              </a:lnSpc>
            </a:pPr>
            <a:r>
              <a:rPr lang="en-US" altLang="en-US" sz="1600" dirty="0">
                <a:latin typeface="KG Miss Kindergarten" panose="02000000000000000000" pitchFamily="2" charset="77"/>
              </a:rPr>
              <a:t>*Handles Conflicts and Problems Appropriately</a:t>
            </a:r>
          </a:p>
          <a:p>
            <a:pPr>
              <a:lnSpc>
                <a:spcPct val="90000"/>
              </a:lnSpc>
            </a:pPr>
            <a:r>
              <a:rPr lang="en-US" altLang="en-US" sz="1600" dirty="0">
                <a:latin typeface="KG Miss Kindergarten" panose="02000000000000000000" pitchFamily="2" charset="77"/>
              </a:rPr>
              <a:t>*Respects Adults and Peers</a:t>
            </a:r>
          </a:p>
          <a:p>
            <a:endParaRPr lang="en-US" sz="1600" dirty="0"/>
          </a:p>
        </p:txBody>
      </p:sp>
    </p:spTree>
    <p:extLst>
      <p:ext uri="{BB962C8B-B14F-4D97-AF65-F5344CB8AC3E}">
        <p14:creationId xmlns:p14="http://schemas.microsoft.com/office/powerpoint/2010/main" val="740601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83130"/>
            <a:ext cx="9144000" cy="1569660"/>
          </a:xfrm>
          <a:prstGeom prst="rect">
            <a:avLst/>
          </a:prstGeom>
          <a:noFill/>
        </p:spPr>
        <p:txBody>
          <a:bodyPr wrap="square">
            <a:spAutoFit/>
          </a:bodyPr>
          <a:lstStyle/>
          <a:p>
            <a:pPr algn="ctr"/>
            <a:r>
              <a:rPr lang="en-US" sz="9600" dirty="0">
                <a:solidFill>
                  <a:srgbClr val="69DAC6"/>
                </a:solidFill>
                <a:latin typeface="MTF Jumpin' Jack" pitchFamily="2" charset="77"/>
                <a:ea typeface="BabblingElliott Medium" panose="02000603000000000000" pitchFamily="2" charset="0"/>
              </a:rPr>
              <a:t>s</a:t>
            </a:r>
            <a:r>
              <a:rPr lang="en-US" sz="9600" dirty="0">
                <a:solidFill>
                  <a:srgbClr val="C0E744"/>
                </a:solidFill>
                <a:latin typeface="MTF Jumpin' Jack" pitchFamily="2" charset="77"/>
                <a:ea typeface="BabblingElliott Medium" panose="02000603000000000000" pitchFamily="2" charset="0"/>
              </a:rPr>
              <a:t>p</a:t>
            </a:r>
            <a:r>
              <a:rPr lang="en-US" sz="9600" dirty="0">
                <a:solidFill>
                  <a:srgbClr val="FFEC38"/>
                </a:solidFill>
                <a:latin typeface="MTF Jumpin' Jack" pitchFamily="2" charset="77"/>
                <a:ea typeface="BabblingElliott Medium" panose="02000603000000000000" pitchFamily="2" charset="0"/>
              </a:rPr>
              <a:t>e</a:t>
            </a:r>
            <a:r>
              <a:rPr lang="en-US" sz="9600" dirty="0">
                <a:solidFill>
                  <a:srgbClr val="FAA31B"/>
                </a:solidFill>
                <a:latin typeface="MTF Jumpin' Jack" pitchFamily="2" charset="77"/>
                <a:ea typeface="BabblingElliott Medium" panose="02000603000000000000" pitchFamily="2" charset="0"/>
              </a:rPr>
              <a:t>l</a:t>
            </a:r>
            <a:r>
              <a:rPr lang="en-US" sz="9600" dirty="0">
                <a:solidFill>
                  <a:srgbClr val="FF87AB"/>
                </a:solidFill>
                <a:latin typeface="MTF Jumpin' Jack" pitchFamily="2" charset="77"/>
                <a:ea typeface="BabblingElliott Medium" panose="02000603000000000000" pitchFamily="2" charset="0"/>
              </a:rPr>
              <a:t>l</a:t>
            </a:r>
            <a:r>
              <a:rPr lang="en-US" sz="9600" dirty="0">
                <a:solidFill>
                  <a:srgbClr val="DD0C47"/>
                </a:solidFill>
                <a:latin typeface="MTF Jumpin' Jack" pitchFamily="2" charset="77"/>
                <a:ea typeface="BabblingElliott Medium" panose="02000603000000000000" pitchFamily="2" charset="0"/>
              </a:rPr>
              <a:t>i</a:t>
            </a:r>
            <a:r>
              <a:rPr lang="en-US" sz="9600" dirty="0">
                <a:solidFill>
                  <a:srgbClr val="D78DE4"/>
                </a:solidFill>
                <a:latin typeface="MTF Jumpin' Jack" pitchFamily="2" charset="77"/>
                <a:ea typeface="BabblingElliott Medium" panose="02000603000000000000" pitchFamily="2" charset="0"/>
              </a:rPr>
              <a:t>n</a:t>
            </a:r>
            <a:r>
              <a:rPr lang="en-US" sz="9600" dirty="0">
                <a:solidFill>
                  <a:srgbClr val="69DAC6"/>
                </a:solidFill>
                <a:latin typeface="MTF Jumpin' Jack" pitchFamily="2" charset="77"/>
                <a:ea typeface="BabblingElliott Medium" panose="02000603000000000000" pitchFamily="2" charset="0"/>
              </a:rPr>
              <a:t>g</a:t>
            </a:r>
            <a:endParaRPr lang="en-US" sz="9600" dirty="0">
              <a:solidFill>
                <a:schemeClr val="bg1">
                  <a:lumMod val="95000"/>
                </a:schemeClr>
              </a:solidFill>
              <a:latin typeface="MTF Jumpin' Jack" pitchFamily="2" charset="77"/>
              <a:ea typeface="BabblingElliott Medium" panose="02000603000000000000" pitchFamily="2" charset="0"/>
            </a:endParaRPr>
          </a:p>
        </p:txBody>
      </p:sp>
      <p:sp>
        <p:nvSpPr>
          <p:cNvPr id="4" name="TextBox 3">
            <a:extLst>
              <a:ext uri="{FF2B5EF4-FFF2-40B4-BE49-F238E27FC236}">
                <a16:creationId xmlns:a16="http://schemas.microsoft.com/office/drawing/2014/main" id="{2449AFC1-5D83-B54B-AC7A-C37DCAB50931}"/>
              </a:ext>
            </a:extLst>
          </p:cNvPr>
          <p:cNvSpPr txBox="1"/>
          <p:nvPr/>
        </p:nvSpPr>
        <p:spPr>
          <a:xfrm>
            <a:off x="504094" y="2583156"/>
            <a:ext cx="5685691" cy="3108543"/>
          </a:xfrm>
          <a:prstGeom prst="rect">
            <a:avLst/>
          </a:prstGeom>
          <a:noFill/>
        </p:spPr>
        <p:txBody>
          <a:bodyPr wrap="square" rtlCol="0">
            <a:spAutoFit/>
          </a:bodyPr>
          <a:lstStyle/>
          <a:p>
            <a:pPr algn="ctr"/>
            <a:r>
              <a:rPr lang="en-US" sz="2800" dirty="0">
                <a:latin typeface="KG Miss Kindergarten" panose="02000000000000000000" pitchFamily="2" charset="77"/>
              </a:rPr>
              <a:t>Each week, students will be quizzed on all 8 spelling words and 2 words from the sight word list. Please practice reading and spelling ALL of the words found on the weekly Newsletter.</a:t>
            </a:r>
          </a:p>
        </p:txBody>
      </p:sp>
    </p:spTree>
    <p:extLst>
      <p:ext uri="{BB962C8B-B14F-4D97-AF65-F5344CB8AC3E}">
        <p14:creationId xmlns:p14="http://schemas.microsoft.com/office/powerpoint/2010/main" val="3837834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2598" y="210451"/>
            <a:ext cx="9144000" cy="1200329"/>
          </a:xfrm>
          <a:prstGeom prst="rect">
            <a:avLst/>
          </a:prstGeom>
          <a:noFill/>
        </p:spPr>
        <p:txBody>
          <a:bodyPr wrap="square">
            <a:spAutoFit/>
          </a:bodyPr>
          <a:lstStyle/>
          <a:p>
            <a:r>
              <a:rPr lang="en-US" sz="7200" dirty="0">
                <a:solidFill>
                  <a:srgbClr val="69DAC6"/>
                </a:solidFill>
                <a:latin typeface="MTF Jumpin' Jack" pitchFamily="2" charset="77"/>
                <a:ea typeface="BabblingElliott Medium" panose="02000603000000000000" pitchFamily="2" charset="0"/>
              </a:rPr>
              <a:t>D</a:t>
            </a:r>
            <a:r>
              <a:rPr lang="en-US" sz="7200" dirty="0">
                <a:solidFill>
                  <a:srgbClr val="C0E744"/>
                </a:solidFill>
                <a:latin typeface="MTF Jumpin' Jack" pitchFamily="2" charset="77"/>
                <a:ea typeface="BabblingElliott Medium" panose="02000603000000000000" pitchFamily="2" charset="0"/>
              </a:rPr>
              <a:t>i</a:t>
            </a:r>
            <a:r>
              <a:rPr lang="en-US" sz="7200" dirty="0">
                <a:solidFill>
                  <a:srgbClr val="FFEC38"/>
                </a:solidFill>
                <a:latin typeface="MTF Jumpin' Jack" pitchFamily="2" charset="77"/>
                <a:ea typeface="BabblingElliott Medium" panose="02000603000000000000" pitchFamily="2" charset="0"/>
              </a:rPr>
              <a:t>s</a:t>
            </a:r>
            <a:r>
              <a:rPr lang="en-US" sz="7200" dirty="0">
                <a:solidFill>
                  <a:srgbClr val="FAA31B"/>
                </a:solidFill>
                <a:latin typeface="MTF Jumpin' Jack" pitchFamily="2" charset="77"/>
                <a:ea typeface="BabblingElliott Medium" panose="02000603000000000000" pitchFamily="2" charset="0"/>
              </a:rPr>
              <a:t>c</a:t>
            </a:r>
            <a:r>
              <a:rPr lang="en-US" sz="7200" dirty="0">
                <a:solidFill>
                  <a:srgbClr val="FF87AB"/>
                </a:solidFill>
                <a:latin typeface="MTF Jumpin' Jack" pitchFamily="2" charset="77"/>
                <a:ea typeface="BabblingElliott Medium" panose="02000603000000000000" pitchFamily="2" charset="0"/>
              </a:rPr>
              <a:t>i</a:t>
            </a:r>
            <a:r>
              <a:rPr lang="en-US" sz="7200" dirty="0">
                <a:solidFill>
                  <a:srgbClr val="DD0C47"/>
                </a:solidFill>
                <a:latin typeface="MTF Jumpin' Jack" pitchFamily="2" charset="77"/>
                <a:ea typeface="BabblingElliott Medium" panose="02000603000000000000" pitchFamily="2" charset="0"/>
              </a:rPr>
              <a:t>p</a:t>
            </a:r>
            <a:r>
              <a:rPr lang="en-US" sz="7200" dirty="0">
                <a:solidFill>
                  <a:srgbClr val="D78DE4"/>
                </a:solidFill>
                <a:latin typeface="MTF Jumpin' Jack" pitchFamily="2" charset="77"/>
                <a:ea typeface="BabblingElliott Medium" panose="02000603000000000000" pitchFamily="2" charset="0"/>
              </a:rPr>
              <a:t>l</a:t>
            </a:r>
            <a:r>
              <a:rPr lang="en-US" sz="7200" dirty="0">
                <a:solidFill>
                  <a:srgbClr val="69DAC6"/>
                </a:solidFill>
                <a:latin typeface="MTF Jumpin' Jack" pitchFamily="2" charset="77"/>
                <a:ea typeface="BabblingElliott Medium" panose="02000603000000000000" pitchFamily="2" charset="0"/>
              </a:rPr>
              <a:t>i</a:t>
            </a:r>
            <a:r>
              <a:rPr lang="en-US" sz="7200" dirty="0">
                <a:solidFill>
                  <a:srgbClr val="C0E744"/>
                </a:solidFill>
                <a:latin typeface="MTF Jumpin' Jack" pitchFamily="2" charset="77"/>
                <a:ea typeface="BabblingElliott Medium" panose="02000603000000000000" pitchFamily="2" charset="0"/>
              </a:rPr>
              <a:t>n</a:t>
            </a:r>
            <a:r>
              <a:rPr lang="en-US" sz="7200" dirty="0">
                <a:solidFill>
                  <a:srgbClr val="FFEC38"/>
                </a:solidFill>
                <a:latin typeface="MTF Jumpin' Jack" pitchFamily="2" charset="77"/>
                <a:ea typeface="BabblingElliott Medium" panose="02000603000000000000" pitchFamily="2" charset="0"/>
              </a:rPr>
              <a:t>e </a:t>
            </a:r>
            <a:r>
              <a:rPr lang="en-US" sz="7200" dirty="0">
                <a:solidFill>
                  <a:srgbClr val="FAA31B"/>
                </a:solidFill>
                <a:latin typeface="MTF Jumpin' Jack" pitchFamily="2" charset="77"/>
                <a:ea typeface="BabblingElliott Medium" panose="02000603000000000000" pitchFamily="2" charset="0"/>
              </a:rPr>
              <a:t>p</a:t>
            </a:r>
            <a:r>
              <a:rPr lang="en-US" sz="7200" dirty="0">
                <a:solidFill>
                  <a:srgbClr val="FF87AB"/>
                </a:solidFill>
                <a:latin typeface="MTF Jumpin' Jack" pitchFamily="2" charset="77"/>
                <a:ea typeface="BabblingElliott Medium" panose="02000603000000000000" pitchFamily="2" charset="0"/>
              </a:rPr>
              <a:t>l</a:t>
            </a:r>
            <a:r>
              <a:rPr lang="en-US" sz="7200" dirty="0">
                <a:solidFill>
                  <a:srgbClr val="DD0C47"/>
                </a:solidFill>
                <a:latin typeface="MTF Jumpin' Jack" pitchFamily="2" charset="77"/>
                <a:ea typeface="BabblingElliott Medium" panose="02000603000000000000" pitchFamily="2" charset="0"/>
              </a:rPr>
              <a:t>a</a:t>
            </a:r>
            <a:r>
              <a:rPr lang="en-US" sz="7200" dirty="0">
                <a:solidFill>
                  <a:srgbClr val="D78DE4"/>
                </a:solidFill>
                <a:latin typeface="MTF Jumpin' Jack" pitchFamily="2" charset="77"/>
                <a:ea typeface="BabblingElliott Medium" panose="02000603000000000000" pitchFamily="2" charset="0"/>
              </a:rPr>
              <a:t>n</a:t>
            </a:r>
            <a:endParaRPr lang="en-US" sz="7200" dirty="0">
              <a:solidFill>
                <a:schemeClr val="bg1">
                  <a:lumMod val="95000"/>
                </a:schemeClr>
              </a:solidFill>
              <a:latin typeface="MTF Jumpin' Jack" pitchFamily="2" charset="77"/>
              <a:ea typeface="BabblingElliott Medium" panose="02000603000000000000" pitchFamily="2" charset="0"/>
            </a:endParaRPr>
          </a:p>
        </p:txBody>
      </p:sp>
      <p:sp>
        <p:nvSpPr>
          <p:cNvPr id="4" name="Rectangle 3">
            <a:extLst>
              <a:ext uri="{FF2B5EF4-FFF2-40B4-BE49-F238E27FC236}">
                <a16:creationId xmlns:a16="http://schemas.microsoft.com/office/drawing/2014/main" id="{9A090246-7A77-6242-A97A-2DE8FB27C7E5}"/>
              </a:ext>
            </a:extLst>
          </p:cNvPr>
          <p:cNvSpPr txBox="1">
            <a:spLocks noChangeArrowheads="1"/>
          </p:cNvSpPr>
          <p:nvPr/>
        </p:nvSpPr>
        <p:spPr>
          <a:xfrm>
            <a:off x="0" y="1743456"/>
            <a:ext cx="6756138" cy="5029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Tx/>
              <a:buNone/>
              <a:defRPr/>
            </a:pPr>
            <a:endParaRPr lang="en-US" sz="1800" dirty="0">
              <a:solidFill>
                <a:srgbClr val="339933"/>
              </a:solidFill>
              <a:latin typeface="KG Miss Kindergarten" panose="02000000000000000000" pitchFamily="2" charset="77"/>
            </a:endParaRPr>
          </a:p>
          <a:p>
            <a:pPr>
              <a:buFontTx/>
              <a:buNone/>
              <a:defRPr/>
            </a:pPr>
            <a:r>
              <a:rPr lang="en-US" sz="1800" dirty="0">
                <a:solidFill>
                  <a:srgbClr val="C0E744"/>
                </a:solidFill>
                <a:latin typeface="KG Miss Kindergarten" panose="02000000000000000000" pitchFamily="2" charset="77"/>
              </a:rPr>
              <a:t>Green = </a:t>
            </a:r>
            <a:r>
              <a:rPr lang="en-US" sz="1800" dirty="0">
                <a:solidFill>
                  <a:schemeClr val="tx1"/>
                </a:solidFill>
                <a:latin typeface="KG Miss Kindergarten" panose="02000000000000000000" pitchFamily="2" charset="77"/>
              </a:rPr>
              <a:t>Student followed rules with one or no reminders </a:t>
            </a:r>
          </a:p>
          <a:p>
            <a:pPr>
              <a:buFontTx/>
              <a:buNone/>
              <a:defRPr/>
            </a:pPr>
            <a:r>
              <a:rPr lang="en-US" sz="1800" dirty="0">
                <a:solidFill>
                  <a:srgbClr val="FFEC38"/>
                </a:solidFill>
                <a:latin typeface="KG Miss Kindergarten" panose="02000000000000000000" pitchFamily="2" charset="77"/>
              </a:rPr>
              <a:t>Yellow = </a:t>
            </a:r>
            <a:r>
              <a:rPr lang="en-US" sz="1800" dirty="0">
                <a:solidFill>
                  <a:schemeClr val="tx1"/>
                </a:solidFill>
                <a:latin typeface="KG Miss Kindergarten" panose="02000000000000000000" pitchFamily="2" charset="77"/>
              </a:rPr>
              <a:t>Student needed to be redirected more than once or twice about the same issue </a:t>
            </a:r>
          </a:p>
          <a:p>
            <a:pPr>
              <a:buFontTx/>
              <a:buNone/>
              <a:defRPr/>
            </a:pPr>
            <a:r>
              <a:rPr lang="en-US" sz="1800" dirty="0">
                <a:solidFill>
                  <a:srgbClr val="DD0C47"/>
                </a:solidFill>
                <a:latin typeface="KG Miss Kindergarten" panose="02000000000000000000" pitchFamily="2" charset="77"/>
              </a:rPr>
              <a:t>Red = </a:t>
            </a:r>
            <a:r>
              <a:rPr lang="en-US" sz="1800" dirty="0">
                <a:solidFill>
                  <a:schemeClr val="tx1"/>
                </a:solidFill>
                <a:latin typeface="KG Miss Kindergarten" panose="02000000000000000000" pitchFamily="2" charset="77"/>
              </a:rPr>
              <a:t>Student needed additional redirection (or major offense such as hitting)</a:t>
            </a:r>
          </a:p>
          <a:p>
            <a:pPr>
              <a:buFontTx/>
              <a:buNone/>
              <a:defRPr/>
            </a:pPr>
            <a:r>
              <a:rPr lang="en-US" sz="1800" dirty="0">
                <a:solidFill>
                  <a:schemeClr val="bg1"/>
                </a:solidFill>
                <a:latin typeface="KG Miss Kindergarten" panose="02000000000000000000" pitchFamily="2" charset="77"/>
              </a:rPr>
              <a:t>	</a:t>
            </a:r>
          </a:p>
          <a:p>
            <a:pPr>
              <a:buFontTx/>
              <a:buNone/>
              <a:defRPr/>
            </a:pPr>
            <a:r>
              <a:rPr lang="en-US" sz="1800" dirty="0">
                <a:solidFill>
                  <a:schemeClr val="tx1"/>
                </a:solidFill>
                <a:latin typeface="KG Miss Kindergarten" panose="02000000000000000000" pitchFamily="2" charset="77"/>
              </a:rPr>
              <a:t>The consequences are as follows:</a:t>
            </a:r>
          </a:p>
          <a:p>
            <a:pPr>
              <a:buFontTx/>
              <a:buNone/>
              <a:defRPr/>
            </a:pPr>
            <a:r>
              <a:rPr lang="en-US" sz="1800" dirty="0">
                <a:solidFill>
                  <a:srgbClr val="FFEC38"/>
                </a:solidFill>
                <a:latin typeface="KG Miss Kindergarten" panose="02000000000000000000" pitchFamily="2" charset="77"/>
              </a:rPr>
              <a:t>Yellow= </a:t>
            </a:r>
            <a:r>
              <a:rPr lang="en-US" sz="1800" dirty="0">
                <a:solidFill>
                  <a:schemeClr val="tx1"/>
                </a:solidFill>
                <a:latin typeface="KG Miss Kindergarten" panose="02000000000000000000" pitchFamily="2" charset="77"/>
              </a:rPr>
              <a:t>Student/teacher conference </a:t>
            </a:r>
          </a:p>
          <a:p>
            <a:pPr>
              <a:buFontTx/>
              <a:buNone/>
              <a:defRPr/>
            </a:pPr>
            <a:r>
              <a:rPr lang="en-US" sz="1800" dirty="0">
                <a:solidFill>
                  <a:srgbClr val="DD0C47"/>
                </a:solidFill>
                <a:latin typeface="KG Miss Kindergarten" panose="02000000000000000000" pitchFamily="2" charset="77"/>
              </a:rPr>
              <a:t>Red = </a:t>
            </a:r>
            <a:r>
              <a:rPr lang="en-US" sz="1800" dirty="0">
                <a:solidFill>
                  <a:schemeClr val="tx1"/>
                </a:solidFill>
                <a:latin typeface="KG Miss Kindergarten" panose="02000000000000000000" pitchFamily="2" charset="77"/>
              </a:rPr>
              <a:t>Contact Home</a:t>
            </a:r>
          </a:p>
          <a:p>
            <a:pPr>
              <a:buFontTx/>
              <a:buNone/>
              <a:defRPr/>
            </a:pPr>
            <a:endParaRPr lang="en-US" sz="1800" dirty="0">
              <a:solidFill>
                <a:schemeClr val="tx1"/>
              </a:solidFill>
              <a:latin typeface="KG Miss Kindergarten" panose="02000000000000000000" pitchFamily="2" charset="77"/>
            </a:endParaRPr>
          </a:p>
          <a:p>
            <a:pPr>
              <a:defRPr/>
            </a:pPr>
            <a:r>
              <a:rPr lang="en-US" sz="1800" b="1" u="sng" dirty="0">
                <a:solidFill>
                  <a:schemeClr val="tx1"/>
                </a:solidFill>
                <a:latin typeface="KG Miss Kindergarten" panose="02000000000000000000" pitchFamily="2" charset="77"/>
              </a:rPr>
              <a:t>Our School Wide Behavior Plan</a:t>
            </a:r>
          </a:p>
          <a:p>
            <a:pPr>
              <a:defRPr/>
            </a:pPr>
            <a:r>
              <a:rPr lang="en-US" sz="1800" dirty="0">
                <a:solidFill>
                  <a:schemeClr val="tx1"/>
                </a:solidFill>
                <a:latin typeface="KG Miss Kindergarten" panose="02000000000000000000" pitchFamily="2" charset="77"/>
              </a:rPr>
              <a:t>Positive Behavior Plan (PBS)</a:t>
            </a:r>
          </a:p>
          <a:p>
            <a:pPr>
              <a:defRPr/>
            </a:pPr>
            <a:r>
              <a:rPr lang="en-US" sz="1800" dirty="0">
                <a:solidFill>
                  <a:schemeClr val="tx1"/>
                </a:solidFill>
                <a:latin typeface="KG Miss Kindergarten" panose="02000000000000000000" pitchFamily="2" charset="77"/>
              </a:rPr>
              <a:t>Keep Learning Every Second</a:t>
            </a:r>
          </a:p>
          <a:p>
            <a:pPr>
              <a:defRPr/>
            </a:pPr>
            <a:r>
              <a:rPr lang="en-US" sz="1800" dirty="0">
                <a:solidFill>
                  <a:schemeClr val="tx1"/>
                </a:solidFill>
                <a:latin typeface="KG Miss Kindergarten" panose="02000000000000000000" pitchFamily="2" charset="77"/>
              </a:rPr>
              <a:t>By being respectful, responsible, and ready to learn!</a:t>
            </a:r>
          </a:p>
          <a:p>
            <a:pPr>
              <a:buFontTx/>
              <a:buNone/>
              <a:defRPr/>
            </a:pPr>
            <a:endParaRPr lang="en-US" sz="1800" dirty="0">
              <a:solidFill>
                <a:schemeClr val="tx1"/>
              </a:solidFill>
              <a:latin typeface="KG Miss Kindergarten" panose="02000000000000000000" pitchFamily="2" charset="77"/>
            </a:endParaRPr>
          </a:p>
          <a:p>
            <a:pPr>
              <a:lnSpc>
                <a:spcPct val="90000"/>
              </a:lnSpc>
              <a:defRPr/>
            </a:pPr>
            <a:endParaRPr lang="en-US" sz="1800" dirty="0">
              <a:latin typeface="KG Miss Kindergarten" panose="02000000000000000000" pitchFamily="2" charset="77"/>
            </a:endParaRPr>
          </a:p>
        </p:txBody>
      </p:sp>
    </p:spTree>
    <p:extLst>
      <p:ext uri="{BB962C8B-B14F-4D97-AF65-F5344CB8AC3E}">
        <p14:creationId xmlns:p14="http://schemas.microsoft.com/office/powerpoint/2010/main" val="975863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11510</TotalTime>
  <Words>1142</Words>
  <Application>Microsoft Office PowerPoint</Application>
  <PresentationFormat>On-screen Show (4:3)</PresentationFormat>
  <Paragraphs>117</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BabblingElliott Medium</vt:lpstr>
      <vt:lpstr>Calibri</vt:lpstr>
      <vt:lpstr>Calibri Light</vt:lpstr>
      <vt:lpstr>KG Always A Good Time</vt:lpstr>
      <vt:lpstr>KG Miss Kindergarten</vt:lpstr>
      <vt:lpstr>KG Ten Thousand Reasons Alt</vt:lpstr>
      <vt:lpstr>MTF Jumpin' Jack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Aimee Salazar</dc:creator>
  <cp:lastModifiedBy>Stemle, Katie</cp:lastModifiedBy>
  <cp:revision>40</cp:revision>
  <dcterms:created xsi:type="dcterms:W3CDTF">2015-07-21T03:57:12Z</dcterms:created>
  <dcterms:modified xsi:type="dcterms:W3CDTF">2022-09-04T12:17:42Z</dcterms:modified>
</cp:coreProperties>
</file>